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5"/>
  </p:notesMasterIdLst>
  <p:sldIdLst>
    <p:sldId id="276" r:id="rId5"/>
    <p:sldId id="277" r:id="rId6"/>
    <p:sldId id="273" r:id="rId7"/>
    <p:sldId id="279" r:id="rId8"/>
    <p:sldId id="280" r:id="rId9"/>
    <p:sldId id="281" r:id="rId10"/>
    <p:sldId id="282" r:id="rId11"/>
    <p:sldId id="286" r:id="rId12"/>
    <p:sldId id="285" r:id="rId13"/>
    <p:sldId id="287" r:id="rId14"/>
  </p:sldIdLst>
  <p:sldSz cx="12192000" cy="6858000"/>
  <p:notesSz cx="6858000" cy="9144000"/>
  <p:embeddedFontLst>
    <p:embeddedFont>
      <p:font typeface="Arial Black" panose="020B0A04020102020204" pitchFamily="34" charset="0"/>
      <p:bold r:id="rId16"/>
    </p:embeddedFont>
    <p:embeddedFont>
      <p:font typeface="Nunito Sans" pitchFamily="2" charset="0"/>
      <p:regular r:id="rId17"/>
      <p:bold r:id="rId18"/>
      <p:italic r:id="rId19"/>
      <p:boldItalic r:id="rId20"/>
    </p:embeddedFont>
    <p:embeddedFont>
      <p:font typeface="Nunito Sans ExtraBold" pitchFamily="2" charset="0"/>
      <p:bold r:id="rId21"/>
      <p:boldItalic r:id="rId22"/>
    </p:embeddedFont>
    <p:embeddedFont>
      <p:font typeface="Verdana" panose="020B060403050404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CB570F7-3E37-B338-4567-7F0C6E3E513D}" name="Flor Azucena Quito Viasus" initials="FV" userId="S::flor.quito@upra.gov.co::be24d872-0854-4247-8ad9-b2347f596e9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 Azucena Quito Viasus" initials="FAQV" lastIdx="1" clrIdx="0">
    <p:extLst>
      <p:ext uri="{19B8F6BF-5375-455C-9EA6-DF929625EA0E}">
        <p15:presenceInfo xmlns:p15="http://schemas.microsoft.com/office/powerpoint/2012/main" userId="S::flor.quito@upra.gov.co::be24d872-0854-4247-8ad9-b2347f596e9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BD5A"/>
    <a:srgbClr val="62D927"/>
    <a:srgbClr val="9EE779"/>
    <a:srgbClr val="009167"/>
    <a:srgbClr val="009267"/>
    <a:srgbClr val="236C95"/>
    <a:srgbClr val="7D9837"/>
    <a:srgbClr val="2F753E"/>
    <a:srgbClr val="1F4E79"/>
    <a:srgbClr val="009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E3FDE45-AF77-4B5C-9715-49D594BDF05E}" styleName="Estilo claro 1 - Acento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8EC20E35-A176-4012-BC5E-935CFFF8708E}" styleName="Estilo me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customXml" Target="../customXml/item3.xml"/><Relationship Id="rId21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customXml" Target="../customXml/item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9.fntdata"/><Relationship Id="rId32" Type="http://schemas.microsoft.com/office/2018/10/relationships/authors" Target="authors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7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094478-28D0-4FD7-BAB9-20D3272216EE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9C1C66-EE7E-40FB-8655-387F7D56E30B}">
      <dgm:prSet/>
      <dgm:spPr/>
      <dgm:t>
        <a:bodyPr/>
        <a:lstStyle/>
        <a:p>
          <a:pPr>
            <a:defRPr b="1"/>
          </a:pPr>
          <a:r>
            <a:rPr lang="es-MX"/>
            <a:t>Primer semestre</a:t>
          </a:r>
          <a:endParaRPr lang="en-US"/>
        </a:p>
      </dgm:t>
    </dgm:pt>
    <dgm:pt modelId="{332AF2FC-51FD-4662-8582-4FC19D879BB3}" type="parTrans" cxnId="{1446ADE8-154D-4E94-9D4F-05338D58A2A4}">
      <dgm:prSet/>
      <dgm:spPr/>
      <dgm:t>
        <a:bodyPr/>
        <a:lstStyle/>
        <a:p>
          <a:endParaRPr lang="en-US"/>
        </a:p>
      </dgm:t>
    </dgm:pt>
    <dgm:pt modelId="{9C0512C0-04AA-4C33-B5A8-7D47AB5BCFF9}" type="sibTrans" cxnId="{1446ADE8-154D-4E94-9D4F-05338D58A2A4}">
      <dgm:prSet/>
      <dgm:spPr/>
      <dgm:t>
        <a:bodyPr/>
        <a:lstStyle/>
        <a:p>
          <a:endParaRPr lang="en-US"/>
        </a:p>
      </dgm:t>
    </dgm:pt>
    <dgm:pt modelId="{5B259484-65B6-4EFF-9313-E1BD12035899}">
      <dgm:prSet/>
      <dgm:spPr/>
      <dgm:t>
        <a:bodyPr/>
        <a:lstStyle/>
        <a:p>
          <a:r>
            <a:rPr lang="es-MX"/>
            <a:t>Cultivos transitorios sembrados o cosechados semestre A</a:t>
          </a:r>
          <a:endParaRPr lang="en-US"/>
        </a:p>
      </dgm:t>
    </dgm:pt>
    <dgm:pt modelId="{13C25BAF-5FCF-4FD5-B742-BF4EC9EAA93C}" type="parTrans" cxnId="{6BE8F554-7BE2-4D1B-B743-E5F581328FBD}">
      <dgm:prSet/>
      <dgm:spPr/>
      <dgm:t>
        <a:bodyPr/>
        <a:lstStyle/>
        <a:p>
          <a:endParaRPr lang="en-US"/>
        </a:p>
      </dgm:t>
    </dgm:pt>
    <dgm:pt modelId="{B5477501-2F9E-4EA2-8373-5D1791128761}" type="sibTrans" cxnId="{6BE8F554-7BE2-4D1B-B743-E5F581328FBD}">
      <dgm:prSet/>
      <dgm:spPr/>
      <dgm:t>
        <a:bodyPr/>
        <a:lstStyle/>
        <a:p>
          <a:endParaRPr lang="en-US"/>
        </a:p>
      </dgm:t>
    </dgm:pt>
    <dgm:pt modelId="{E47EB988-6F20-4301-A168-DB68A3478C91}">
      <dgm:prSet/>
      <dgm:spPr/>
      <dgm:t>
        <a:bodyPr/>
        <a:lstStyle/>
        <a:p>
          <a:pPr>
            <a:defRPr b="1"/>
          </a:pPr>
          <a:r>
            <a:rPr lang="es-CO"/>
            <a:t>Segundo semestre</a:t>
          </a:r>
          <a:endParaRPr lang="en-US"/>
        </a:p>
      </dgm:t>
    </dgm:pt>
    <dgm:pt modelId="{7B6E76A7-3C51-4767-B112-1D477CB27722}" type="parTrans" cxnId="{CC765C08-630A-4625-9CDD-5712B3994341}">
      <dgm:prSet/>
      <dgm:spPr/>
      <dgm:t>
        <a:bodyPr/>
        <a:lstStyle/>
        <a:p>
          <a:endParaRPr lang="en-US"/>
        </a:p>
      </dgm:t>
    </dgm:pt>
    <dgm:pt modelId="{A0E85931-5903-4847-B84C-FD97D8F3808F}" type="sibTrans" cxnId="{CC765C08-630A-4625-9CDD-5712B3994341}">
      <dgm:prSet/>
      <dgm:spPr/>
      <dgm:t>
        <a:bodyPr/>
        <a:lstStyle/>
        <a:p>
          <a:endParaRPr lang="en-US"/>
        </a:p>
      </dgm:t>
    </dgm:pt>
    <dgm:pt modelId="{A4ABB66A-A0AE-4018-B169-B2F871535794}">
      <dgm:prSet/>
      <dgm:spPr/>
      <dgm:t>
        <a:bodyPr/>
        <a:lstStyle/>
        <a:p>
          <a:r>
            <a:rPr lang="es-CO" dirty="0"/>
            <a:t>Cultivos transitorios sembrados o cosechados en los dos semestres</a:t>
          </a:r>
          <a:endParaRPr lang="en-US" dirty="0"/>
        </a:p>
      </dgm:t>
    </dgm:pt>
    <dgm:pt modelId="{11A921ED-8228-49CD-8833-18D5AE259134}" type="parTrans" cxnId="{91119B5E-1867-4018-A6E9-3933A1C3CF99}">
      <dgm:prSet/>
      <dgm:spPr/>
      <dgm:t>
        <a:bodyPr/>
        <a:lstStyle/>
        <a:p>
          <a:endParaRPr lang="en-US"/>
        </a:p>
      </dgm:t>
    </dgm:pt>
    <dgm:pt modelId="{844AA88B-2302-4AFA-B9CB-D6F474E4647D}" type="sibTrans" cxnId="{91119B5E-1867-4018-A6E9-3933A1C3CF99}">
      <dgm:prSet/>
      <dgm:spPr/>
      <dgm:t>
        <a:bodyPr/>
        <a:lstStyle/>
        <a:p>
          <a:endParaRPr lang="en-US"/>
        </a:p>
      </dgm:t>
    </dgm:pt>
    <dgm:pt modelId="{26633EAC-1685-4668-AC74-4700E030BA6E}">
      <dgm:prSet/>
      <dgm:spPr/>
      <dgm:t>
        <a:bodyPr/>
        <a:lstStyle/>
        <a:p>
          <a:r>
            <a:rPr lang="es-CO"/>
            <a:t>Cultivos permanentes</a:t>
          </a:r>
          <a:endParaRPr lang="en-US"/>
        </a:p>
      </dgm:t>
    </dgm:pt>
    <dgm:pt modelId="{FA3B6B73-058A-4E00-B287-E703593545F5}" type="parTrans" cxnId="{F2D80976-1B0E-4BD3-A35F-FE792B1051CE}">
      <dgm:prSet/>
      <dgm:spPr/>
      <dgm:t>
        <a:bodyPr/>
        <a:lstStyle/>
        <a:p>
          <a:endParaRPr lang="en-US"/>
        </a:p>
      </dgm:t>
    </dgm:pt>
    <dgm:pt modelId="{948EF322-789C-404C-9EBD-84964F8B2346}" type="sibTrans" cxnId="{F2D80976-1B0E-4BD3-A35F-FE792B1051CE}">
      <dgm:prSet/>
      <dgm:spPr/>
      <dgm:t>
        <a:bodyPr/>
        <a:lstStyle/>
        <a:p>
          <a:endParaRPr lang="en-US"/>
        </a:p>
      </dgm:t>
    </dgm:pt>
    <dgm:pt modelId="{9413FD84-D6DB-40A7-8211-C21610825E5C}">
      <dgm:prSet/>
      <dgm:spPr/>
      <dgm:t>
        <a:bodyPr/>
        <a:lstStyle/>
        <a:p>
          <a:r>
            <a:rPr lang="es-CO"/>
            <a:t>Forrajes y sistemas silvopastoriles</a:t>
          </a:r>
          <a:endParaRPr lang="en-US"/>
        </a:p>
      </dgm:t>
    </dgm:pt>
    <dgm:pt modelId="{9AC6B05A-15CE-45E4-A788-AF47DEC8E726}" type="parTrans" cxnId="{685B88AF-0573-432F-82C6-F9E0A1514F8B}">
      <dgm:prSet/>
      <dgm:spPr/>
      <dgm:t>
        <a:bodyPr/>
        <a:lstStyle/>
        <a:p>
          <a:endParaRPr lang="en-US"/>
        </a:p>
      </dgm:t>
    </dgm:pt>
    <dgm:pt modelId="{7A539BD9-352F-4832-812F-8DF56D3B78C9}" type="sibTrans" cxnId="{685B88AF-0573-432F-82C6-F9E0A1514F8B}">
      <dgm:prSet/>
      <dgm:spPr/>
      <dgm:t>
        <a:bodyPr/>
        <a:lstStyle/>
        <a:p>
          <a:endParaRPr lang="en-US"/>
        </a:p>
      </dgm:t>
    </dgm:pt>
    <dgm:pt modelId="{2680005C-F309-45D2-A2A7-ECC4D5CC243B}">
      <dgm:prSet/>
      <dgm:spPr/>
      <dgm:t>
        <a:bodyPr/>
        <a:lstStyle/>
        <a:p>
          <a:pPr>
            <a:defRPr b="1"/>
          </a:pPr>
          <a:r>
            <a:rPr lang="es-CO"/>
            <a:t>Otras investigaciones</a:t>
          </a:r>
          <a:endParaRPr lang="en-US"/>
        </a:p>
      </dgm:t>
    </dgm:pt>
    <dgm:pt modelId="{39069AC3-09EB-4913-B110-8F919EFE0CF6}" type="parTrans" cxnId="{7AD1C9D5-6559-42EE-88A5-3CB88A2840CA}">
      <dgm:prSet/>
      <dgm:spPr/>
      <dgm:t>
        <a:bodyPr/>
        <a:lstStyle/>
        <a:p>
          <a:endParaRPr lang="en-US"/>
        </a:p>
      </dgm:t>
    </dgm:pt>
    <dgm:pt modelId="{BAEF2EFE-2402-48F4-AE60-90815799BA02}" type="sibTrans" cxnId="{7AD1C9D5-6559-42EE-88A5-3CB88A2840CA}">
      <dgm:prSet/>
      <dgm:spPr/>
      <dgm:t>
        <a:bodyPr/>
        <a:lstStyle/>
        <a:p>
          <a:endParaRPr lang="en-US"/>
        </a:p>
      </dgm:t>
    </dgm:pt>
    <dgm:pt modelId="{81E06853-A5E5-4709-B910-DBDCF081AF41}">
      <dgm:prSet/>
      <dgm:spPr/>
      <dgm:t>
        <a:bodyPr/>
        <a:lstStyle/>
        <a:p>
          <a:r>
            <a:rPr lang="es-CO" dirty="0"/>
            <a:t>Costos de producción</a:t>
          </a:r>
          <a:endParaRPr lang="en-US" dirty="0"/>
        </a:p>
      </dgm:t>
    </dgm:pt>
    <dgm:pt modelId="{C6AD6C0E-B6C5-41A7-B18E-70F1334DFEFA}" type="parTrans" cxnId="{5F4EDF34-D8F7-4599-93AE-9B67B786F91D}">
      <dgm:prSet/>
      <dgm:spPr/>
      <dgm:t>
        <a:bodyPr/>
        <a:lstStyle/>
        <a:p>
          <a:endParaRPr lang="en-US"/>
        </a:p>
      </dgm:t>
    </dgm:pt>
    <dgm:pt modelId="{DFEA78EB-ED13-41B0-9D7F-47C2B2E85FB4}" type="sibTrans" cxnId="{5F4EDF34-D8F7-4599-93AE-9B67B786F91D}">
      <dgm:prSet/>
      <dgm:spPr/>
      <dgm:t>
        <a:bodyPr/>
        <a:lstStyle/>
        <a:p>
          <a:endParaRPr lang="en-US"/>
        </a:p>
      </dgm:t>
    </dgm:pt>
    <dgm:pt modelId="{16695A8D-ABD5-40BA-B93F-A5FB31D3F26E}">
      <dgm:prSet/>
      <dgm:spPr/>
      <dgm:t>
        <a:bodyPr/>
        <a:lstStyle/>
        <a:p>
          <a:r>
            <a:rPr lang="es-CO" dirty="0"/>
            <a:t>Precios del primer mercado</a:t>
          </a:r>
          <a:endParaRPr lang="en-US" dirty="0"/>
        </a:p>
      </dgm:t>
    </dgm:pt>
    <dgm:pt modelId="{D803DEE8-61EF-4DF8-9DFB-5692DE8C36D5}" type="parTrans" cxnId="{AED2DDFA-2927-4190-B898-DE77CA3AA620}">
      <dgm:prSet/>
      <dgm:spPr/>
      <dgm:t>
        <a:bodyPr/>
        <a:lstStyle/>
        <a:p>
          <a:endParaRPr lang="en-US"/>
        </a:p>
      </dgm:t>
    </dgm:pt>
    <dgm:pt modelId="{60610951-6197-429F-A949-AA6BAEAED306}" type="sibTrans" cxnId="{AED2DDFA-2927-4190-B898-DE77CA3AA620}">
      <dgm:prSet/>
      <dgm:spPr/>
      <dgm:t>
        <a:bodyPr/>
        <a:lstStyle/>
        <a:p>
          <a:endParaRPr lang="en-US"/>
        </a:p>
      </dgm:t>
    </dgm:pt>
    <dgm:pt modelId="{189E3794-128E-499B-8FBF-0834B7D65114}">
      <dgm:prSet/>
      <dgm:spPr/>
      <dgm:t>
        <a:bodyPr/>
        <a:lstStyle/>
        <a:p>
          <a:r>
            <a:rPr lang="es-CO" dirty="0"/>
            <a:t>Encuesta de decisión de siembras</a:t>
          </a:r>
          <a:endParaRPr lang="en-US" dirty="0"/>
        </a:p>
      </dgm:t>
    </dgm:pt>
    <dgm:pt modelId="{9A4D489A-1DF8-4DB3-AD78-09666FE450E4}" type="parTrans" cxnId="{5582111F-442C-4210-BDFD-A2480AE41ED3}">
      <dgm:prSet/>
      <dgm:spPr/>
      <dgm:t>
        <a:bodyPr/>
        <a:lstStyle/>
        <a:p>
          <a:endParaRPr lang="en-US"/>
        </a:p>
      </dgm:t>
    </dgm:pt>
    <dgm:pt modelId="{E35DF73E-7F5D-4315-8B3A-93361930C678}" type="sibTrans" cxnId="{5582111F-442C-4210-BDFD-A2480AE41ED3}">
      <dgm:prSet/>
      <dgm:spPr/>
      <dgm:t>
        <a:bodyPr/>
        <a:lstStyle/>
        <a:p>
          <a:endParaRPr lang="en-US"/>
        </a:p>
      </dgm:t>
    </dgm:pt>
    <dgm:pt modelId="{B4E8B2B5-BA93-4240-A48E-5A06CFBFC08F}" type="pres">
      <dgm:prSet presAssocID="{9F094478-28D0-4FD7-BAB9-20D3272216EE}" presName="root" presStyleCnt="0">
        <dgm:presLayoutVars>
          <dgm:dir/>
          <dgm:resizeHandles val="exact"/>
        </dgm:presLayoutVars>
      </dgm:prSet>
      <dgm:spPr/>
    </dgm:pt>
    <dgm:pt modelId="{35F9E314-1CB0-4CED-AD9B-A40DBCF9518D}" type="pres">
      <dgm:prSet presAssocID="{FB9C1C66-EE7E-40FB-8655-387F7D56E30B}" presName="compNode" presStyleCnt="0"/>
      <dgm:spPr/>
    </dgm:pt>
    <dgm:pt modelId="{FA17522A-A5F6-41B2-9B98-A3019D52296D}" type="pres">
      <dgm:prSet presAssocID="{FB9C1C66-EE7E-40FB-8655-387F7D56E30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anta"/>
        </a:ext>
      </dgm:extLst>
    </dgm:pt>
    <dgm:pt modelId="{F986AC8A-B57B-4A90-A2F4-151E26849C21}" type="pres">
      <dgm:prSet presAssocID="{FB9C1C66-EE7E-40FB-8655-387F7D56E30B}" presName="iconSpace" presStyleCnt="0"/>
      <dgm:spPr/>
    </dgm:pt>
    <dgm:pt modelId="{9F360985-EB28-4842-927A-80AEF449B689}" type="pres">
      <dgm:prSet presAssocID="{FB9C1C66-EE7E-40FB-8655-387F7D56E30B}" presName="parTx" presStyleLbl="revTx" presStyleIdx="0" presStyleCnt="6">
        <dgm:presLayoutVars>
          <dgm:chMax val="0"/>
          <dgm:chPref val="0"/>
        </dgm:presLayoutVars>
      </dgm:prSet>
      <dgm:spPr/>
    </dgm:pt>
    <dgm:pt modelId="{E7B07C31-F478-4786-BD7A-FFF0BEAB93A0}" type="pres">
      <dgm:prSet presAssocID="{FB9C1C66-EE7E-40FB-8655-387F7D56E30B}" presName="txSpace" presStyleCnt="0"/>
      <dgm:spPr/>
    </dgm:pt>
    <dgm:pt modelId="{E16805C2-77B5-472B-84B8-07F972AE69B0}" type="pres">
      <dgm:prSet presAssocID="{FB9C1C66-EE7E-40FB-8655-387F7D56E30B}" presName="desTx" presStyleLbl="revTx" presStyleIdx="1" presStyleCnt="6">
        <dgm:presLayoutVars/>
      </dgm:prSet>
      <dgm:spPr/>
    </dgm:pt>
    <dgm:pt modelId="{6E658BFD-68AD-4C0D-B262-67E9930A12A1}" type="pres">
      <dgm:prSet presAssocID="{9C0512C0-04AA-4C33-B5A8-7D47AB5BCFF9}" presName="sibTrans" presStyleCnt="0"/>
      <dgm:spPr/>
    </dgm:pt>
    <dgm:pt modelId="{1CAED35A-FF3B-46A0-9E2D-73DC67DC8C48}" type="pres">
      <dgm:prSet presAssocID="{E47EB988-6F20-4301-A168-DB68A3478C91}" presName="compNode" presStyleCnt="0"/>
      <dgm:spPr/>
    </dgm:pt>
    <dgm:pt modelId="{281F3F94-DE42-4255-BFCD-98C27517872A}" type="pres">
      <dgm:prSet presAssocID="{E47EB988-6F20-4301-A168-DB68A3478C91}" presName="iconRect" presStyleLbl="node1" presStyleIdx="1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ABE3DD46-DB39-4E9C-AB7E-96F0ECAE3DD5}" type="pres">
      <dgm:prSet presAssocID="{E47EB988-6F20-4301-A168-DB68A3478C91}" presName="iconSpace" presStyleCnt="0"/>
      <dgm:spPr/>
    </dgm:pt>
    <dgm:pt modelId="{8E30C3F9-63A8-44C9-BDDD-0573467C72ED}" type="pres">
      <dgm:prSet presAssocID="{E47EB988-6F20-4301-A168-DB68A3478C91}" presName="parTx" presStyleLbl="revTx" presStyleIdx="2" presStyleCnt="6">
        <dgm:presLayoutVars>
          <dgm:chMax val="0"/>
          <dgm:chPref val="0"/>
        </dgm:presLayoutVars>
      </dgm:prSet>
      <dgm:spPr/>
    </dgm:pt>
    <dgm:pt modelId="{BBDAD1BE-B024-4F60-BBBC-118BE68B3236}" type="pres">
      <dgm:prSet presAssocID="{E47EB988-6F20-4301-A168-DB68A3478C91}" presName="txSpace" presStyleCnt="0"/>
      <dgm:spPr/>
    </dgm:pt>
    <dgm:pt modelId="{8A687C0A-4CEB-45FE-BA2D-7E77D358C3CA}" type="pres">
      <dgm:prSet presAssocID="{E47EB988-6F20-4301-A168-DB68A3478C91}" presName="desTx" presStyleLbl="revTx" presStyleIdx="3" presStyleCnt="6">
        <dgm:presLayoutVars/>
      </dgm:prSet>
      <dgm:spPr/>
    </dgm:pt>
    <dgm:pt modelId="{3ED60CD8-D230-4792-AFBB-B0188A32E2AF}" type="pres">
      <dgm:prSet presAssocID="{A0E85931-5903-4847-B84C-FD97D8F3808F}" presName="sibTrans" presStyleCnt="0"/>
      <dgm:spPr/>
    </dgm:pt>
    <dgm:pt modelId="{6CA65D8C-B6A2-4DCF-B83F-7F6BA6EE2B77}" type="pres">
      <dgm:prSet presAssocID="{2680005C-F309-45D2-A2A7-ECC4D5CC243B}" presName="compNode" presStyleCnt="0"/>
      <dgm:spPr/>
    </dgm:pt>
    <dgm:pt modelId="{715A74F0-28DA-4D18-AFB1-B80DA9180247}" type="pres">
      <dgm:prSet presAssocID="{2680005C-F309-45D2-A2A7-ECC4D5CC243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inero"/>
        </a:ext>
      </dgm:extLst>
    </dgm:pt>
    <dgm:pt modelId="{23D73769-D33B-4F55-8C0B-5819A51B22DF}" type="pres">
      <dgm:prSet presAssocID="{2680005C-F309-45D2-A2A7-ECC4D5CC243B}" presName="iconSpace" presStyleCnt="0"/>
      <dgm:spPr/>
    </dgm:pt>
    <dgm:pt modelId="{AE934220-48D4-46FC-890E-66C8E3B6EAD8}" type="pres">
      <dgm:prSet presAssocID="{2680005C-F309-45D2-A2A7-ECC4D5CC243B}" presName="parTx" presStyleLbl="revTx" presStyleIdx="4" presStyleCnt="6">
        <dgm:presLayoutVars>
          <dgm:chMax val="0"/>
          <dgm:chPref val="0"/>
        </dgm:presLayoutVars>
      </dgm:prSet>
      <dgm:spPr/>
    </dgm:pt>
    <dgm:pt modelId="{CF3A4D14-CF80-4F06-9C09-7DBDCC14FBEE}" type="pres">
      <dgm:prSet presAssocID="{2680005C-F309-45D2-A2A7-ECC4D5CC243B}" presName="txSpace" presStyleCnt="0"/>
      <dgm:spPr/>
    </dgm:pt>
    <dgm:pt modelId="{AFF3DF37-FC53-464E-824B-FCD6CF74B464}" type="pres">
      <dgm:prSet presAssocID="{2680005C-F309-45D2-A2A7-ECC4D5CC243B}" presName="desTx" presStyleLbl="revTx" presStyleIdx="5" presStyleCnt="6">
        <dgm:presLayoutVars/>
      </dgm:prSet>
      <dgm:spPr/>
    </dgm:pt>
  </dgm:ptLst>
  <dgm:cxnLst>
    <dgm:cxn modelId="{CC765C08-630A-4625-9CDD-5712B3994341}" srcId="{9F094478-28D0-4FD7-BAB9-20D3272216EE}" destId="{E47EB988-6F20-4301-A168-DB68A3478C91}" srcOrd="1" destOrd="0" parTransId="{7B6E76A7-3C51-4767-B112-1D477CB27722}" sibTransId="{A0E85931-5903-4847-B84C-FD97D8F3808F}"/>
    <dgm:cxn modelId="{5582111F-442C-4210-BDFD-A2480AE41ED3}" srcId="{2680005C-F309-45D2-A2A7-ECC4D5CC243B}" destId="{189E3794-128E-499B-8FBF-0834B7D65114}" srcOrd="2" destOrd="0" parTransId="{9A4D489A-1DF8-4DB3-AD78-09666FE450E4}" sibTransId="{E35DF73E-7F5D-4315-8B3A-93361930C678}"/>
    <dgm:cxn modelId="{620E7432-1F30-4257-B363-190128FB6485}" type="presOf" srcId="{9413FD84-D6DB-40A7-8211-C21610825E5C}" destId="{8A687C0A-4CEB-45FE-BA2D-7E77D358C3CA}" srcOrd="0" destOrd="2" presId="urn:microsoft.com/office/officeart/2018/5/layout/CenteredIconLabelDescriptionList"/>
    <dgm:cxn modelId="{5F4EDF34-D8F7-4599-93AE-9B67B786F91D}" srcId="{2680005C-F309-45D2-A2A7-ECC4D5CC243B}" destId="{81E06853-A5E5-4709-B910-DBDCF081AF41}" srcOrd="0" destOrd="0" parTransId="{C6AD6C0E-B6C5-41A7-B18E-70F1334DFEFA}" sibTransId="{DFEA78EB-ED13-41B0-9D7F-47C2B2E85FB4}"/>
    <dgm:cxn modelId="{4A32EB3F-AF60-4A24-9F32-CC12D97258EA}" type="presOf" srcId="{81E06853-A5E5-4709-B910-DBDCF081AF41}" destId="{AFF3DF37-FC53-464E-824B-FCD6CF74B464}" srcOrd="0" destOrd="0" presId="urn:microsoft.com/office/officeart/2018/5/layout/CenteredIconLabelDescriptionList"/>
    <dgm:cxn modelId="{91119B5E-1867-4018-A6E9-3933A1C3CF99}" srcId="{E47EB988-6F20-4301-A168-DB68A3478C91}" destId="{A4ABB66A-A0AE-4018-B169-B2F871535794}" srcOrd="0" destOrd="0" parTransId="{11A921ED-8228-49CD-8833-18D5AE259134}" sibTransId="{844AA88B-2302-4AFA-B9CB-D6F474E4647D}"/>
    <dgm:cxn modelId="{B6B36849-0084-4DA7-9A88-5BA874BB058D}" type="presOf" srcId="{26633EAC-1685-4668-AC74-4700E030BA6E}" destId="{8A687C0A-4CEB-45FE-BA2D-7E77D358C3CA}" srcOrd="0" destOrd="1" presId="urn:microsoft.com/office/officeart/2018/5/layout/CenteredIconLabelDescriptionList"/>
    <dgm:cxn modelId="{6BE8F554-7BE2-4D1B-B743-E5F581328FBD}" srcId="{FB9C1C66-EE7E-40FB-8655-387F7D56E30B}" destId="{5B259484-65B6-4EFF-9313-E1BD12035899}" srcOrd="0" destOrd="0" parTransId="{13C25BAF-5FCF-4FD5-B742-BF4EC9EAA93C}" sibTransId="{B5477501-2F9E-4EA2-8373-5D1791128761}"/>
    <dgm:cxn modelId="{F2D80976-1B0E-4BD3-A35F-FE792B1051CE}" srcId="{E47EB988-6F20-4301-A168-DB68A3478C91}" destId="{26633EAC-1685-4668-AC74-4700E030BA6E}" srcOrd="1" destOrd="0" parTransId="{FA3B6B73-058A-4E00-B287-E703593545F5}" sibTransId="{948EF322-789C-404C-9EBD-84964F8B2346}"/>
    <dgm:cxn modelId="{F4FCCC78-10D8-4C0C-8FA5-EB9BDADE8F6A}" type="presOf" srcId="{189E3794-128E-499B-8FBF-0834B7D65114}" destId="{AFF3DF37-FC53-464E-824B-FCD6CF74B464}" srcOrd="0" destOrd="2" presId="urn:microsoft.com/office/officeart/2018/5/layout/CenteredIconLabelDescriptionList"/>
    <dgm:cxn modelId="{F5FA3C80-2AEC-4E11-B871-9261B4B37509}" type="presOf" srcId="{16695A8D-ABD5-40BA-B93F-A5FB31D3F26E}" destId="{AFF3DF37-FC53-464E-824B-FCD6CF74B464}" srcOrd="0" destOrd="1" presId="urn:microsoft.com/office/officeart/2018/5/layout/CenteredIconLabelDescriptionList"/>
    <dgm:cxn modelId="{D753739C-009B-4488-8338-612CDDAF31AA}" type="presOf" srcId="{A4ABB66A-A0AE-4018-B169-B2F871535794}" destId="{8A687C0A-4CEB-45FE-BA2D-7E77D358C3CA}" srcOrd="0" destOrd="0" presId="urn:microsoft.com/office/officeart/2018/5/layout/CenteredIconLabelDescriptionList"/>
    <dgm:cxn modelId="{EBF3EEAD-B1C9-4A73-827E-A3C9FBC868CB}" type="presOf" srcId="{2680005C-F309-45D2-A2A7-ECC4D5CC243B}" destId="{AE934220-48D4-46FC-890E-66C8E3B6EAD8}" srcOrd="0" destOrd="0" presId="urn:microsoft.com/office/officeart/2018/5/layout/CenteredIconLabelDescriptionList"/>
    <dgm:cxn modelId="{685B88AF-0573-432F-82C6-F9E0A1514F8B}" srcId="{E47EB988-6F20-4301-A168-DB68A3478C91}" destId="{9413FD84-D6DB-40A7-8211-C21610825E5C}" srcOrd="2" destOrd="0" parTransId="{9AC6B05A-15CE-45E4-A788-AF47DEC8E726}" sibTransId="{7A539BD9-352F-4832-812F-8DF56D3B78C9}"/>
    <dgm:cxn modelId="{7AD1C9D5-6559-42EE-88A5-3CB88A2840CA}" srcId="{9F094478-28D0-4FD7-BAB9-20D3272216EE}" destId="{2680005C-F309-45D2-A2A7-ECC4D5CC243B}" srcOrd="2" destOrd="0" parTransId="{39069AC3-09EB-4913-B110-8F919EFE0CF6}" sibTransId="{BAEF2EFE-2402-48F4-AE60-90815799BA02}"/>
    <dgm:cxn modelId="{D87A7FDF-823D-4FCC-A88B-87AAB1C909C0}" type="presOf" srcId="{5B259484-65B6-4EFF-9313-E1BD12035899}" destId="{E16805C2-77B5-472B-84B8-07F972AE69B0}" srcOrd="0" destOrd="0" presId="urn:microsoft.com/office/officeart/2018/5/layout/CenteredIconLabelDescriptionList"/>
    <dgm:cxn modelId="{1446ADE8-154D-4E94-9D4F-05338D58A2A4}" srcId="{9F094478-28D0-4FD7-BAB9-20D3272216EE}" destId="{FB9C1C66-EE7E-40FB-8655-387F7D56E30B}" srcOrd="0" destOrd="0" parTransId="{332AF2FC-51FD-4662-8582-4FC19D879BB3}" sibTransId="{9C0512C0-04AA-4C33-B5A8-7D47AB5BCFF9}"/>
    <dgm:cxn modelId="{FB1FA1F9-B7DE-40F9-91B5-517E005A57BC}" type="presOf" srcId="{E47EB988-6F20-4301-A168-DB68A3478C91}" destId="{8E30C3F9-63A8-44C9-BDDD-0573467C72ED}" srcOrd="0" destOrd="0" presId="urn:microsoft.com/office/officeart/2018/5/layout/CenteredIconLabelDescriptionList"/>
    <dgm:cxn modelId="{AED2DDFA-2927-4190-B898-DE77CA3AA620}" srcId="{2680005C-F309-45D2-A2A7-ECC4D5CC243B}" destId="{16695A8D-ABD5-40BA-B93F-A5FB31D3F26E}" srcOrd="1" destOrd="0" parTransId="{D803DEE8-61EF-4DF8-9DFB-5692DE8C36D5}" sibTransId="{60610951-6197-429F-A949-AA6BAEAED306}"/>
    <dgm:cxn modelId="{12E468FB-6F05-4C3C-A00C-0853B20AF703}" type="presOf" srcId="{9F094478-28D0-4FD7-BAB9-20D3272216EE}" destId="{B4E8B2B5-BA93-4240-A48E-5A06CFBFC08F}" srcOrd="0" destOrd="0" presId="urn:microsoft.com/office/officeart/2018/5/layout/CenteredIconLabelDescriptionList"/>
    <dgm:cxn modelId="{BB0BE0FF-B534-47CB-93A1-4E3E2F5EF3DA}" type="presOf" srcId="{FB9C1C66-EE7E-40FB-8655-387F7D56E30B}" destId="{9F360985-EB28-4842-927A-80AEF449B689}" srcOrd="0" destOrd="0" presId="urn:microsoft.com/office/officeart/2018/5/layout/CenteredIconLabelDescriptionList"/>
    <dgm:cxn modelId="{79B1EC7A-D3AC-4661-945D-F86F04753F72}" type="presParOf" srcId="{B4E8B2B5-BA93-4240-A48E-5A06CFBFC08F}" destId="{35F9E314-1CB0-4CED-AD9B-A40DBCF9518D}" srcOrd="0" destOrd="0" presId="urn:microsoft.com/office/officeart/2018/5/layout/CenteredIconLabelDescriptionList"/>
    <dgm:cxn modelId="{353731FB-BF17-4491-AAE7-CF9BA732D933}" type="presParOf" srcId="{35F9E314-1CB0-4CED-AD9B-A40DBCF9518D}" destId="{FA17522A-A5F6-41B2-9B98-A3019D52296D}" srcOrd="0" destOrd="0" presId="urn:microsoft.com/office/officeart/2018/5/layout/CenteredIconLabelDescriptionList"/>
    <dgm:cxn modelId="{E6C29AD5-B51D-46AF-80D6-921A38037616}" type="presParOf" srcId="{35F9E314-1CB0-4CED-AD9B-A40DBCF9518D}" destId="{F986AC8A-B57B-4A90-A2F4-151E26849C21}" srcOrd="1" destOrd="0" presId="urn:microsoft.com/office/officeart/2018/5/layout/CenteredIconLabelDescriptionList"/>
    <dgm:cxn modelId="{39DC1266-9D51-48DE-BD52-8B7FDFF6A6E8}" type="presParOf" srcId="{35F9E314-1CB0-4CED-AD9B-A40DBCF9518D}" destId="{9F360985-EB28-4842-927A-80AEF449B689}" srcOrd="2" destOrd="0" presId="urn:microsoft.com/office/officeart/2018/5/layout/CenteredIconLabelDescriptionList"/>
    <dgm:cxn modelId="{AEBE28B5-7DD2-4F8C-8719-895D73945FD8}" type="presParOf" srcId="{35F9E314-1CB0-4CED-AD9B-A40DBCF9518D}" destId="{E7B07C31-F478-4786-BD7A-FFF0BEAB93A0}" srcOrd="3" destOrd="0" presId="urn:microsoft.com/office/officeart/2018/5/layout/CenteredIconLabelDescriptionList"/>
    <dgm:cxn modelId="{8B21BEB8-588A-4C3F-86D7-B191DB650F55}" type="presParOf" srcId="{35F9E314-1CB0-4CED-AD9B-A40DBCF9518D}" destId="{E16805C2-77B5-472B-84B8-07F972AE69B0}" srcOrd="4" destOrd="0" presId="urn:microsoft.com/office/officeart/2018/5/layout/CenteredIconLabelDescriptionList"/>
    <dgm:cxn modelId="{431E441E-16DB-46A8-A8B2-2CFEA6C9DFAA}" type="presParOf" srcId="{B4E8B2B5-BA93-4240-A48E-5A06CFBFC08F}" destId="{6E658BFD-68AD-4C0D-B262-67E9930A12A1}" srcOrd="1" destOrd="0" presId="urn:microsoft.com/office/officeart/2018/5/layout/CenteredIconLabelDescriptionList"/>
    <dgm:cxn modelId="{501392F2-1116-4877-B0FC-F8EDC4D87601}" type="presParOf" srcId="{B4E8B2B5-BA93-4240-A48E-5A06CFBFC08F}" destId="{1CAED35A-FF3B-46A0-9E2D-73DC67DC8C48}" srcOrd="2" destOrd="0" presId="urn:microsoft.com/office/officeart/2018/5/layout/CenteredIconLabelDescriptionList"/>
    <dgm:cxn modelId="{A14C2390-222A-44D9-92C7-35D7D0A0C927}" type="presParOf" srcId="{1CAED35A-FF3B-46A0-9E2D-73DC67DC8C48}" destId="{281F3F94-DE42-4255-BFCD-98C27517872A}" srcOrd="0" destOrd="0" presId="urn:microsoft.com/office/officeart/2018/5/layout/CenteredIconLabelDescriptionList"/>
    <dgm:cxn modelId="{813B4B3A-D1F5-4E55-B607-E35E8CC480DD}" type="presParOf" srcId="{1CAED35A-FF3B-46A0-9E2D-73DC67DC8C48}" destId="{ABE3DD46-DB39-4E9C-AB7E-96F0ECAE3DD5}" srcOrd="1" destOrd="0" presId="urn:microsoft.com/office/officeart/2018/5/layout/CenteredIconLabelDescriptionList"/>
    <dgm:cxn modelId="{A6D51C17-8418-43E2-88CF-0E288FD23486}" type="presParOf" srcId="{1CAED35A-FF3B-46A0-9E2D-73DC67DC8C48}" destId="{8E30C3F9-63A8-44C9-BDDD-0573467C72ED}" srcOrd="2" destOrd="0" presId="urn:microsoft.com/office/officeart/2018/5/layout/CenteredIconLabelDescriptionList"/>
    <dgm:cxn modelId="{08FEF995-27BD-42DD-98F4-BB6E1DE9984B}" type="presParOf" srcId="{1CAED35A-FF3B-46A0-9E2D-73DC67DC8C48}" destId="{BBDAD1BE-B024-4F60-BBBC-118BE68B3236}" srcOrd="3" destOrd="0" presId="urn:microsoft.com/office/officeart/2018/5/layout/CenteredIconLabelDescriptionList"/>
    <dgm:cxn modelId="{3C443AAF-E0D7-4AF3-90C9-2A44EEDCC620}" type="presParOf" srcId="{1CAED35A-FF3B-46A0-9E2D-73DC67DC8C48}" destId="{8A687C0A-4CEB-45FE-BA2D-7E77D358C3CA}" srcOrd="4" destOrd="0" presId="urn:microsoft.com/office/officeart/2018/5/layout/CenteredIconLabelDescriptionList"/>
    <dgm:cxn modelId="{84552C50-234C-4C6B-B93C-3CBAA715229D}" type="presParOf" srcId="{B4E8B2B5-BA93-4240-A48E-5A06CFBFC08F}" destId="{3ED60CD8-D230-4792-AFBB-B0188A32E2AF}" srcOrd="3" destOrd="0" presId="urn:microsoft.com/office/officeart/2018/5/layout/CenteredIconLabelDescriptionList"/>
    <dgm:cxn modelId="{1467CB7E-58C1-43D4-9678-B5B7921A712F}" type="presParOf" srcId="{B4E8B2B5-BA93-4240-A48E-5A06CFBFC08F}" destId="{6CA65D8C-B6A2-4DCF-B83F-7F6BA6EE2B77}" srcOrd="4" destOrd="0" presId="urn:microsoft.com/office/officeart/2018/5/layout/CenteredIconLabelDescriptionList"/>
    <dgm:cxn modelId="{8EE1D581-058E-4D68-A6C5-0559E03DF25F}" type="presParOf" srcId="{6CA65D8C-B6A2-4DCF-B83F-7F6BA6EE2B77}" destId="{715A74F0-28DA-4D18-AFB1-B80DA9180247}" srcOrd="0" destOrd="0" presId="urn:microsoft.com/office/officeart/2018/5/layout/CenteredIconLabelDescriptionList"/>
    <dgm:cxn modelId="{DC59BBF8-6D40-4E7F-93B0-D7F074220B61}" type="presParOf" srcId="{6CA65D8C-B6A2-4DCF-B83F-7F6BA6EE2B77}" destId="{23D73769-D33B-4F55-8C0B-5819A51B22DF}" srcOrd="1" destOrd="0" presId="urn:microsoft.com/office/officeart/2018/5/layout/CenteredIconLabelDescriptionList"/>
    <dgm:cxn modelId="{8BAF35FA-42F0-47A6-9533-CD7B70DF6A4D}" type="presParOf" srcId="{6CA65D8C-B6A2-4DCF-B83F-7F6BA6EE2B77}" destId="{AE934220-48D4-46FC-890E-66C8E3B6EAD8}" srcOrd="2" destOrd="0" presId="urn:microsoft.com/office/officeart/2018/5/layout/CenteredIconLabelDescriptionList"/>
    <dgm:cxn modelId="{E66627C1-B006-4446-B093-609538B5C373}" type="presParOf" srcId="{6CA65D8C-B6A2-4DCF-B83F-7F6BA6EE2B77}" destId="{CF3A4D14-CF80-4F06-9C09-7DBDCC14FBEE}" srcOrd="3" destOrd="0" presId="urn:microsoft.com/office/officeart/2018/5/layout/CenteredIconLabelDescriptionList"/>
    <dgm:cxn modelId="{E76E7C04-D417-4D34-8B85-1AD3C3AC1005}" type="presParOf" srcId="{6CA65D8C-B6A2-4DCF-B83F-7F6BA6EE2B77}" destId="{AFF3DF37-FC53-464E-824B-FCD6CF74B464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17522A-A5F6-41B2-9B98-A3019D52296D}">
      <dsp:nvSpPr>
        <dsp:cNvPr id="0" name=""/>
        <dsp:cNvSpPr/>
      </dsp:nvSpPr>
      <dsp:spPr>
        <a:xfrm>
          <a:off x="1020487" y="360133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60985-EB28-4842-927A-80AEF449B689}">
      <dsp:nvSpPr>
        <dsp:cNvPr id="0" name=""/>
        <dsp:cNvSpPr/>
      </dsp:nvSpPr>
      <dsp:spPr>
        <a:xfrm>
          <a:off x="393" y="161483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MX" sz="2400" kern="1200"/>
            <a:t>Primer semestre</a:t>
          </a:r>
          <a:endParaRPr lang="en-US" sz="2400" kern="1200"/>
        </a:p>
      </dsp:txBody>
      <dsp:txXfrm>
        <a:off x="393" y="1614831"/>
        <a:ext cx="3138750" cy="470812"/>
      </dsp:txXfrm>
    </dsp:sp>
    <dsp:sp modelId="{E16805C2-77B5-472B-84B8-07F972AE69B0}">
      <dsp:nvSpPr>
        <dsp:cNvPr id="0" name=""/>
        <dsp:cNvSpPr/>
      </dsp:nvSpPr>
      <dsp:spPr>
        <a:xfrm>
          <a:off x="393" y="2158265"/>
          <a:ext cx="3138750" cy="183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/>
            <a:t>Cultivos transitorios sembrados o cosechados semestre A</a:t>
          </a:r>
          <a:endParaRPr lang="en-US" sz="1700" kern="1200"/>
        </a:p>
      </dsp:txBody>
      <dsp:txXfrm>
        <a:off x="393" y="2158265"/>
        <a:ext cx="3138750" cy="1832938"/>
      </dsp:txXfrm>
    </dsp:sp>
    <dsp:sp modelId="{281F3F94-DE42-4255-BFCD-98C27517872A}">
      <dsp:nvSpPr>
        <dsp:cNvPr id="0" name=""/>
        <dsp:cNvSpPr/>
      </dsp:nvSpPr>
      <dsp:spPr>
        <a:xfrm>
          <a:off x="4708518" y="360133"/>
          <a:ext cx="1098562" cy="1098562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0C3F9-63A8-44C9-BDDD-0573467C72ED}">
      <dsp:nvSpPr>
        <dsp:cNvPr id="0" name=""/>
        <dsp:cNvSpPr/>
      </dsp:nvSpPr>
      <dsp:spPr>
        <a:xfrm>
          <a:off x="3688425" y="161483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2400" kern="1200"/>
            <a:t>Segundo semestre</a:t>
          </a:r>
          <a:endParaRPr lang="en-US" sz="2400" kern="1200"/>
        </a:p>
      </dsp:txBody>
      <dsp:txXfrm>
        <a:off x="3688425" y="1614831"/>
        <a:ext cx="3138750" cy="470812"/>
      </dsp:txXfrm>
    </dsp:sp>
    <dsp:sp modelId="{8A687C0A-4CEB-45FE-BA2D-7E77D358C3CA}">
      <dsp:nvSpPr>
        <dsp:cNvPr id="0" name=""/>
        <dsp:cNvSpPr/>
      </dsp:nvSpPr>
      <dsp:spPr>
        <a:xfrm>
          <a:off x="3688425" y="2158265"/>
          <a:ext cx="3138750" cy="183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Cultivos transitorios sembrados o cosechados en los dos semestres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Cultivos permanentes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/>
            <a:t>Forrajes y sistemas silvopastoriles</a:t>
          </a:r>
          <a:endParaRPr lang="en-US" sz="1700" kern="1200"/>
        </a:p>
      </dsp:txBody>
      <dsp:txXfrm>
        <a:off x="3688425" y="2158265"/>
        <a:ext cx="3138750" cy="1832938"/>
      </dsp:txXfrm>
    </dsp:sp>
    <dsp:sp modelId="{715A74F0-28DA-4D18-AFB1-B80DA9180247}">
      <dsp:nvSpPr>
        <dsp:cNvPr id="0" name=""/>
        <dsp:cNvSpPr/>
      </dsp:nvSpPr>
      <dsp:spPr>
        <a:xfrm>
          <a:off x="8396550" y="360133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934220-48D4-46FC-890E-66C8E3B6EAD8}">
      <dsp:nvSpPr>
        <dsp:cNvPr id="0" name=""/>
        <dsp:cNvSpPr/>
      </dsp:nvSpPr>
      <dsp:spPr>
        <a:xfrm>
          <a:off x="7376456" y="1614831"/>
          <a:ext cx="3138750" cy="4708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CO" sz="2400" kern="1200"/>
            <a:t>Otras investigaciones</a:t>
          </a:r>
          <a:endParaRPr lang="en-US" sz="2400" kern="1200"/>
        </a:p>
      </dsp:txBody>
      <dsp:txXfrm>
        <a:off x="7376456" y="1614831"/>
        <a:ext cx="3138750" cy="470812"/>
      </dsp:txXfrm>
    </dsp:sp>
    <dsp:sp modelId="{AFF3DF37-FC53-464E-824B-FCD6CF74B464}">
      <dsp:nvSpPr>
        <dsp:cNvPr id="0" name=""/>
        <dsp:cNvSpPr/>
      </dsp:nvSpPr>
      <dsp:spPr>
        <a:xfrm>
          <a:off x="7376456" y="2158265"/>
          <a:ext cx="3138750" cy="1832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Costos de producción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Precios del primer mercado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/>
            <a:t>Encuesta de decisión de siembras</a:t>
          </a:r>
          <a:endParaRPr lang="en-US" sz="1700" kern="1200" dirty="0"/>
        </a:p>
      </dsp:txBody>
      <dsp:txXfrm>
        <a:off x="7376456" y="2158265"/>
        <a:ext cx="3138750" cy="18329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t>15/10/2024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4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236C9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ítulo 1">
            <a:extLst>
              <a:ext uri="{FF2B5EF4-FFF2-40B4-BE49-F238E27FC236}">
                <a16:creationId xmlns:a16="http://schemas.microsoft.com/office/drawing/2014/main" id="{1296243D-14A6-D015-775D-FF5D368A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ill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F15CB6EF-F3A5-B296-939A-F66AEC9034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1" y="2219499"/>
            <a:ext cx="8013468" cy="3084022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839583"/>
            <a:ext cx="6172200" cy="55030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14AD67D3-0A7E-A282-6E58-765C3AA98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0822" y="839584"/>
            <a:ext cx="4431203" cy="1512917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E204B9DA-D131-4D2E-6032-4E41C46483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0822" y="2435629"/>
            <a:ext cx="4431203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4196" y="856210"/>
            <a:ext cx="4713317" cy="1496291"/>
          </a:xfrm>
        </p:spPr>
        <p:txBody>
          <a:bodyPr anchor="t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201"/>
            <a:ext cx="7008812" cy="667423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324196" y="2435629"/>
            <a:ext cx="4713317" cy="390698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917469" y="465513"/>
            <a:ext cx="8357062" cy="10889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0" y="6367548"/>
            <a:ext cx="1338349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10/15/2024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772688" y="6367548"/>
            <a:ext cx="864662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53306" y="6367548"/>
            <a:ext cx="638694" cy="31588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7D983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129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9">
            <a:extLst>
              <a:ext uri="{FF2B5EF4-FFF2-40B4-BE49-F238E27FC236}">
                <a16:creationId xmlns:a16="http://schemas.microsoft.com/office/drawing/2014/main" id="{114ED94A-C85D-4CD3-4205-438D21CE6B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9217" y="-1"/>
            <a:ext cx="5213267" cy="6883030"/>
            <a:chOff x="-19217" y="-1"/>
            <a:chExt cx="5213267" cy="688303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642BDB2-BF67-1D53-1C70-0B41D709E4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06" y="0"/>
              <a:ext cx="5204956" cy="6883029"/>
            </a:xfrm>
            <a:prstGeom prst="rect">
              <a:avLst/>
            </a:prstGeom>
            <a:gradFill>
              <a:gsLst>
                <a:gs pos="7000">
                  <a:schemeClr val="accent2"/>
                </a:gs>
                <a:gs pos="100000">
                  <a:schemeClr val="accent5"/>
                </a:gs>
              </a:gsLst>
              <a:lin ang="4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11">
              <a:extLst>
                <a:ext uri="{FF2B5EF4-FFF2-40B4-BE49-F238E27FC236}">
                  <a16:creationId xmlns:a16="http://schemas.microsoft.com/office/drawing/2014/main" id="{58E0D8CE-5DBF-B664-EB48-C29BF8AB48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-19217" y="1731909"/>
              <a:ext cx="5204963" cy="5144400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60000">
                  <a:schemeClr val="accent5">
                    <a:lumMod val="60000"/>
                    <a:lumOff val="40000"/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FD140CE-7DE2-C88F-5EAE-F45EB69E6A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10" y="6723"/>
              <a:ext cx="3834567" cy="6876300"/>
            </a:xfrm>
            <a:prstGeom prst="rect">
              <a:avLst/>
            </a:prstGeom>
            <a:gradFill flip="none" rotWithShape="1">
              <a:gsLst>
                <a:gs pos="3000">
                  <a:schemeClr val="accent2">
                    <a:lumMod val="60000"/>
                    <a:lumOff val="40000"/>
                    <a:alpha val="78000"/>
                  </a:schemeClr>
                </a:gs>
                <a:gs pos="42000">
                  <a:schemeClr val="accent2">
                    <a:alpha val="0"/>
                  </a:schemeClr>
                </a:gs>
              </a:gsLst>
              <a:lin ang="30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13">
              <a:extLst>
                <a:ext uri="{FF2B5EF4-FFF2-40B4-BE49-F238E27FC236}">
                  <a16:creationId xmlns:a16="http://schemas.microsoft.com/office/drawing/2014/main" id="{557E87E3-413F-10EF-63D8-6016E986C9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-844601" y="833689"/>
              <a:ext cx="6872341" cy="5204961"/>
            </a:xfrm>
            <a:prstGeom prst="rect">
              <a:avLst/>
            </a:prstGeom>
            <a:gradFill>
              <a:gsLst>
                <a:gs pos="0">
                  <a:schemeClr val="accent5">
                    <a:alpha val="86000"/>
                  </a:schemeClr>
                </a:gs>
                <a:gs pos="57000">
                  <a:schemeClr val="accent2">
                    <a:alpha val="0"/>
                  </a:schemeClr>
                </a:gs>
              </a:gsLst>
              <a:lin ang="13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6DE328A1-DEFF-1032-6171-2C83A899E7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041" y="1279987"/>
            <a:ext cx="4811820" cy="1616203"/>
          </a:xfrm>
        </p:spPr>
        <p:txBody>
          <a:bodyPr anchor="b">
            <a:noAutofit/>
          </a:bodyPr>
          <a:lstStyle/>
          <a:p>
            <a:r>
              <a:rPr lang="es-MX" sz="3100" dirty="0">
                <a:solidFill>
                  <a:srgbClr val="FFFFFF"/>
                </a:solidFill>
              </a:rPr>
              <a:t>Plan de acompañamiento y seguimiento a las Secretarías de Agricultura Departamentales - SAD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F60AF84-D12D-34FF-FF65-67C9B8746A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484" y="3433318"/>
            <a:ext cx="3702579" cy="255062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s-MX" sz="2400" dirty="0">
                <a:solidFill>
                  <a:srgbClr val="FFFFFF"/>
                </a:solidFill>
                <a:latin typeface="Aptos"/>
              </a:rPr>
              <a:t>Buscar la participación de las SAD al proceso de recolección y análisis de información municipal agropecuaria</a:t>
            </a:r>
            <a:endParaRPr lang="es-MX" sz="2400" dirty="0">
              <a:solidFill>
                <a:srgbClr val="FFFFFF"/>
              </a:solidFill>
            </a:endParaRPr>
          </a:p>
          <a:p>
            <a:pPr marL="0" indent="0">
              <a:buNone/>
            </a:pPr>
            <a:endParaRPr lang="es-MX" sz="2000">
              <a:solidFill>
                <a:srgbClr val="FFFFFF"/>
              </a:solidFill>
              <a:latin typeface="Aptos"/>
            </a:endParaRPr>
          </a:p>
          <a:p>
            <a:pPr marL="0" indent="0">
              <a:buNone/>
            </a:pPr>
            <a:endParaRPr lang="es-MX" sz="2000">
              <a:solidFill>
                <a:srgbClr val="FFFFFF"/>
              </a:solidFill>
              <a:latin typeface="Aptos"/>
            </a:endParaRPr>
          </a:p>
          <a:p>
            <a:endParaRPr lang="es-MX" sz="2000">
              <a:solidFill>
                <a:srgbClr val="FFFFFF"/>
              </a:solidFill>
              <a:latin typeface="Nunito Sans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4631691-81BF-874C-D05C-F226D12E14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4286955"/>
              </p:ext>
            </p:extLst>
          </p:nvPr>
        </p:nvGraphicFramePr>
        <p:xfrm>
          <a:off x="5669794" y="1540462"/>
          <a:ext cx="6021501" cy="3147399"/>
        </p:xfrm>
        <a:graphic>
          <a:graphicData uri="http://schemas.openxmlformats.org/drawingml/2006/table">
            <a:tbl>
              <a:tblPr bandRow="1">
                <a:tableStyleId>{69012ECD-51FC-41F1-AA8D-1B2483CD663E}</a:tableStyleId>
              </a:tblPr>
              <a:tblGrid>
                <a:gridCol w="6021501">
                  <a:extLst>
                    <a:ext uri="{9D8B030D-6E8A-4147-A177-3AD203B41FA5}">
                      <a16:colId xmlns:a16="http://schemas.microsoft.com/office/drawing/2014/main" val="1493211538"/>
                    </a:ext>
                  </a:extLst>
                </a:gridCol>
              </a:tblGrid>
              <a:tr h="288751">
                <a:tc>
                  <a:txBody>
                    <a:bodyPr/>
                    <a:lstStyle/>
                    <a:p>
                      <a:pPr lvl="3"/>
                      <a:r>
                        <a:rPr lang="es-MX" sz="1800" b="1" dirty="0">
                          <a:effectLst/>
                        </a:rPr>
                        <a:t>Actividades a realizar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8479814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s-MX" sz="1800" b="0" i="0" u="none" strike="noStrike" noProof="0" dirty="0">
                          <a:solidFill>
                            <a:srgbClr val="000000"/>
                          </a:solidFill>
                          <a:effectLst/>
                          <a:latin typeface="Nunito Sans"/>
                        </a:rPr>
                        <a:t>Delegación de responsable en cada gobernación</a:t>
                      </a:r>
                      <a:endParaRPr lang="es-MX" sz="1800"/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72016847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r>
                        <a:rPr lang="es-MX" sz="1800" dirty="0">
                          <a:effectLst/>
                        </a:rPr>
                        <a:t>Diseño de procedimiento e instrumento de  captura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67231627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r>
                        <a:rPr lang="es-MX" sz="1800" dirty="0">
                          <a:effectLst/>
                        </a:rPr>
                        <a:t>Capacitación a funcionario SAD por parte de la UPRA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31790244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pPr lvl="2"/>
                      <a:r>
                        <a:rPr lang="es-MX" sz="1800" dirty="0">
                          <a:effectLst/>
                        </a:rPr>
                        <a:t>Registro y verificación de acceso de la SAD al aplicativo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7016412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pPr lvl="2"/>
                      <a:r>
                        <a:rPr lang="es-MX" sz="1800" dirty="0">
                          <a:effectLst/>
                        </a:rPr>
                        <a:t>Generación de reportes de cobertura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28686098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pPr lvl="2"/>
                      <a:r>
                        <a:rPr lang="es-MX" sz="1800" dirty="0">
                          <a:effectLst/>
                        </a:rPr>
                        <a:t>Validación y análisis de consistencia de los datos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46240484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pPr lvl="2"/>
                      <a:r>
                        <a:rPr lang="es-MX" sz="1800" dirty="0">
                          <a:effectLst/>
                        </a:rPr>
                        <a:t>Gestión de formato de reportes de la SAD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63877250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pPr lvl="2"/>
                      <a:r>
                        <a:rPr lang="es-MX" sz="1800" dirty="0">
                          <a:effectLst/>
                        </a:rPr>
                        <a:t>Captura de datos reportados por la SAD en APP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1026355"/>
                  </a:ext>
                </a:extLst>
              </a:tr>
              <a:tr h="288751">
                <a:tc>
                  <a:txBody>
                    <a:bodyPr/>
                    <a:lstStyle/>
                    <a:p>
                      <a:r>
                        <a:rPr lang="es-MX" sz="1800" dirty="0">
                          <a:effectLst/>
                        </a:rPr>
                        <a:t>Seguimiento semanal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0890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8141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0FAEB9F-E66F-E330-5A1B-3F684F5D53B7}"/>
              </a:ext>
            </a:extLst>
          </p:cNvPr>
          <p:cNvSpPr txBox="1"/>
          <p:nvPr/>
        </p:nvSpPr>
        <p:spPr>
          <a:xfrm>
            <a:off x="814392" y="-800314"/>
            <a:ext cx="7563107" cy="58477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endParaRPr lang="es-CO" sz="4400" dirty="0">
              <a:solidFill>
                <a:schemeClr val="bg1"/>
              </a:solidFill>
              <a:latin typeface="Arial Black"/>
            </a:endParaRPr>
          </a:p>
          <a:p>
            <a:pPr algn="ctr"/>
            <a:endParaRPr lang="es-CO" sz="4400" dirty="0">
              <a:solidFill>
                <a:schemeClr val="bg1"/>
              </a:solidFill>
              <a:latin typeface="Arial Black"/>
            </a:endParaRPr>
          </a:p>
          <a:p>
            <a:pPr algn="ctr"/>
            <a:endParaRPr lang="es-CO" sz="4400" dirty="0">
              <a:solidFill>
                <a:schemeClr val="bg1"/>
              </a:solidFill>
              <a:latin typeface="Arial Black"/>
            </a:endParaRPr>
          </a:p>
          <a:p>
            <a:pPr algn="ctr"/>
            <a:r>
              <a:rPr lang="es-ES" sz="4400" spc="-10" dirty="0">
                <a:solidFill>
                  <a:srgbClr val="FFFFFF"/>
                </a:solidFill>
                <a:latin typeface="Arial Black"/>
                <a:cs typeface="Arial Black"/>
              </a:rPr>
              <a:t>EVALUACIONES </a:t>
            </a:r>
            <a:r>
              <a:rPr lang="es-ES" sz="4400" spc="-35" dirty="0">
                <a:solidFill>
                  <a:srgbClr val="FFFFFF"/>
                </a:solidFill>
                <a:latin typeface="Arial Black"/>
                <a:cs typeface="Arial Black"/>
              </a:rPr>
              <a:t>AGROPECUARIAS </a:t>
            </a:r>
            <a:r>
              <a:rPr lang="es-ES" sz="4400" spc="-10" dirty="0">
                <a:solidFill>
                  <a:srgbClr val="FFFFFF"/>
                </a:solidFill>
                <a:latin typeface="Arial Black"/>
                <a:cs typeface="Arial Black"/>
              </a:rPr>
              <a:t>MUNICIPALES </a:t>
            </a: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EVA</a:t>
            </a:r>
            <a:r>
              <a:rPr lang="es-ES" sz="44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4400" dirty="0">
                <a:solidFill>
                  <a:srgbClr val="FFFFFF"/>
                </a:solidFill>
                <a:latin typeface="Arial Black"/>
                <a:cs typeface="Arial Black"/>
              </a:rPr>
              <a:t>-</a:t>
            </a:r>
            <a:r>
              <a:rPr lang="es-ES" sz="44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s-ES" sz="4400" spc="-20" dirty="0">
                <a:solidFill>
                  <a:srgbClr val="FFFFFF"/>
                </a:solidFill>
                <a:latin typeface="Arial Black"/>
                <a:cs typeface="Arial Black"/>
              </a:rPr>
              <a:t>2024</a:t>
            </a:r>
            <a:endParaRPr lang="en-US" sz="4400" dirty="0"/>
          </a:p>
          <a:p>
            <a:pPr algn="ctr"/>
            <a:endParaRPr lang="es-CO" sz="66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1EC463-48B1-DB62-853F-28EA07164E19}"/>
              </a:ext>
            </a:extLst>
          </p:cNvPr>
          <p:cNvSpPr txBox="1"/>
          <p:nvPr/>
        </p:nvSpPr>
        <p:spPr>
          <a:xfrm>
            <a:off x="2268295" y="4693498"/>
            <a:ext cx="52831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>
                <a:solidFill>
                  <a:schemeClr val="bg1"/>
                </a:solidFill>
                <a:latin typeface="Arial Black" panose="020B0A04020102020204" pitchFamily="34" charset="0"/>
              </a:rPr>
              <a:t>Generalidades</a:t>
            </a:r>
            <a:endParaRPr lang="es-CO" sz="54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03502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ángulo 23">
            <a:extLst>
              <a:ext uri="{FF2B5EF4-FFF2-40B4-BE49-F238E27FC236}">
                <a16:creationId xmlns:a16="http://schemas.microsoft.com/office/drawing/2014/main" id="{8E0EB71D-37CA-15D2-665A-1EF9320D570B}"/>
              </a:ext>
            </a:extLst>
          </p:cNvPr>
          <p:cNvSpPr/>
          <p:nvPr/>
        </p:nvSpPr>
        <p:spPr>
          <a:xfrm>
            <a:off x="1884446" y="380409"/>
            <a:ext cx="8851127" cy="117885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Resolución 299 del 13 de septiembre de 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3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Por la cual se delegan unas funciones en el director General, en el Jefe de la Oficina de Tecnologías de la Información y Comunicaciones y en el Director Técnico de Uso Eficiente del suelo y Adecuación de Tierras de la UPRA 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284813" y="1883636"/>
            <a:ext cx="11485508" cy="3857598"/>
            <a:chOff x="302497" y="1868645"/>
            <a:chExt cx="11902539" cy="4499393"/>
          </a:xfrm>
        </p:grpSpPr>
        <p:pic>
          <p:nvPicPr>
            <p:cNvPr id="26" name="Imagen 25">
              <a:extLst>
                <a:ext uri="{FF2B5EF4-FFF2-40B4-BE49-F238E27FC236}">
                  <a16:creationId xmlns:a16="http://schemas.microsoft.com/office/drawing/2014/main" id="{92DC9477-A712-E4D3-D79B-8CAEB7D6537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7905" y="1868645"/>
              <a:ext cx="1320150" cy="1304917"/>
            </a:xfrm>
            <a:prstGeom prst="rect">
              <a:avLst/>
            </a:prstGeom>
          </p:spPr>
        </p:pic>
        <p:sp>
          <p:nvSpPr>
            <p:cNvPr id="27" name="Rectángulo 26">
              <a:extLst>
                <a:ext uri="{FF2B5EF4-FFF2-40B4-BE49-F238E27FC236}">
                  <a16:creationId xmlns:a16="http://schemas.microsoft.com/office/drawing/2014/main" id="{8A1178E9-8A4C-4FA5-985B-1C444A4C14D5}"/>
                </a:ext>
              </a:extLst>
            </p:cNvPr>
            <p:cNvSpPr/>
            <p:nvPr/>
          </p:nvSpPr>
          <p:spPr>
            <a:xfrm>
              <a:off x="302497" y="3241321"/>
              <a:ext cx="2392267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Sistema nacional unificado de información rural y agropecuaria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SNUIRA</a:t>
              </a:r>
            </a:p>
          </p:txBody>
        </p:sp>
        <p:pic>
          <p:nvPicPr>
            <p:cNvPr id="28" name="Imagen 27">
              <a:extLst>
                <a:ext uri="{FF2B5EF4-FFF2-40B4-BE49-F238E27FC236}">
                  <a16:creationId xmlns:a16="http://schemas.microsoft.com/office/drawing/2014/main" id="{A9D3681B-345C-A863-906F-1BD8DBE341BD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0688"/>
            <a:stretch/>
          </p:blipFill>
          <p:spPr>
            <a:xfrm>
              <a:off x="3592386" y="1929569"/>
              <a:ext cx="1792015" cy="1273876"/>
            </a:xfrm>
            <a:prstGeom prst="rect">
              <a:avLst/>
            </a:prstGeom>
          </p:spPr>
        </p:pic>
        <p:sp>
          <p:nvSpPr>
            <p:cNvPr id="29" name="CuadroTexto 28">
              <a:extLst>
                <a:ext uri="{FF2B5EF4-FFF2-40B4-BE49-F238E27FC236}">
                  <a16:creationId xmlns:a16="http://schemas.microsoft.com/office/drawing/2014/main" id="{785E373E-2DE6-9575-053A-3E9F43A44475}"/>
                </a:ext>
              </a:extLst>
            </p:cNvPr>
            <p:cNvSpPr txBox="1"/>
            <p:nvPr/>
          </p:nvSpPr>
          <p:spPr>
            <a:xfrm>
              <a:off x="3365907" y="3218180"/>
              <a:ext cx="239226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Sistema de Información para la Gestión de Riesgos Agropecuarios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SIGRA</a:t>
              </a:r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C6505375-6717-D252-A458-12D899A21AE8}"/>
                </a:ext>
              </a:extLst>
            </p:cNvPr>
            <p:cNvSpPr/>
            <p:nvPr/>
          </p:nvSpPr>
          <p:spPr>
            <a:xfrm>
              <a:off x="6528938" y="3348450"/>
              <a:ext cx="2327563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Plataforma Digital Sectorial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AGRONET</a:t>
              </a:r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D5FCF922-F4D9-AF86-2420-884FD7F8B88F}"/>
                </a:ext>
              </a:extLst>
            </p:cNvPr>
            <p:cNvSpPr/>
            <p:nvPr/>
          </p:nvSpPr>
          <p:spPr>
            <a:xfrm>
              <a:off x="9177123" y="3211266"/>
              <a:ext cx="302791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Evaluaciones Agropecuarias Municipales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EVA</a:t>
              </a:r>
            </a:p>
          </p:txBody>
        </p:sp>
        <p:pic>
          <p:nvPicPr>
            <p:cNvPr id="32" name="Imagen 31">
              <a:extLst>
                <a:ext uri="{FF2B5EF4-FFF2-40B4-BE49-F238E27FC236}">
                  <a16:creationId xmlns:a16="http://schemas.microsoft.com/office/drawing/2014/main" id="{A01414A3-12DA-66E9-170B-7D4D15ABC03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62189" y="2106150"/>
              <a:ext cx="2312079" cy="1184459"/>
            </a:xfrm>
            <a:prstGeom prst="rect">
              <a:avLst/>
            </a:prstGeom>
          </p:spPr>
        </p:pic>
        <p:sp>
          <p:nvSpPr>
            <p:cNvPr id="33" name="Rectángulo 32">
              <a:extLst>
                <a:ext uri="{FF2B5EF4-FFF2-40B4-BE49-F238E27FC236}">
                  <a16:creationId xmlns:a16="http://schemas.microsoft.com/office/drawing/2014/main" id="{D352C811-0281-E4FA-F6E5-EF293985BFF0}"/>
                </a:ext>
              </a:extLst>
            </p:cNvPr>
            <p:cNvSpPr/>
            <p:nvPr/>
          </p:nvSpPr>
          <p:spPr>
            <a:xfrm>
              <a:off x="390414" y="4901932"/>
              <a:ext cx="2105517" cy="120032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 "/>
                </a:rPr>
                <a:t>Producción y Análisis de Información Sectorial</a:t>
              </a:r>
            </a:p>
          </p:txBody>
        </p:sp>
        <p:pic>
          <p:nvPicPr>
            <p:cNvPr id="34" name="Imagen 33">
              <a:extLst>
                <a:ext uri="{FF2B5EF4-FFF2-40B4-BE49-F238E27FC236}">
                  <a16:creationId xmlns:a16="http://schemas.microsoft.com/office/drawing/2014/main" id="{11D0A21A-FCDA-E8E4-98F4-0DA700BB6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612543" y="2202439"/>
              <a:ext cx="1924129" cy="922710"/>
            </a:xfrm>
            <a:prstGeom prst="rect">
              <a:avLst/>
            </a:prstGeom>
          </p:spPr>
        </p:pic>
        <p:pic>
          <p:nvPicPr>
            <p:cNvPr id="35" name="Imagen 34">
              <a:extLst>
                <a:ext uri="{FF2B5EF4-FFF2-40B4-BE49-F238E27FC236}">
                  <a16:creationId xmlns:a16="http://schemas.microsoft.com/office/drawing/2014/main" id="{B1042721-A8F9-38E5-195B-E9D47FA348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94788" y="4728474"/>
              <a:ext cx="2792903" cy="1040991"/>
            </a:xfrm>
            <a:prstGeom prst="rect">
              <a:avLst/>
            </a:prstGeom>
          </p:spPr>
        </p:pic>
        <p:sp>
          <p:nvSpPr>
            <p:cNvPr id="36" name="Rectángulo 35">
              <a:extLst>
                <a:ext uri="{FF2B5EF4-FFF2-40B4-BE49-F238E27FC236}">
                  <a16:creationId xmlns:a16="http://schemas.microsoft.com/office/drawing/2014/main" id="{80238FB2-307D-46F8-9E2F-0150EAD16DAA}"/>
                </a:ext>
              </a:extLst>
            </p:cNvPr>
            <p:cNvSpPr/>
            <p:nvPr/>
          </p:nvSpPr>
          <p:spPr>
            <a:xfrm>
              <a:off x="9363211" y="5230856"/>
              <a:ext cx="274795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Sistema de Información de Precios y abastecimiento del Sector Agropecuario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SIPSA </a:t>
              </a:r>
              <a:r>
                <a:rPr kumimoji="0" lang="es-ES_tradnl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(DANE)</a:t>
              </a:r>
            </a:p>
          </p:txBody>
        </p:sp>
        <p:pic>
          <p:nvPicPr>
            <p:cNvPr id="37" name="Imagen 36">
              <a:extLst>
                <a:ext uri="{FF2B5EF4-FFF2-40B4-BE49-F238E27FC236}">
                  <a16:creationId xmlns:a16="http://schemas.microsoft.com/office/drawing/2014/main" id="{8426F76C-3DE9-53B6-F1D7-EFE156950B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r="61436" b="4061"/>
            <a:stretch/>
          </p:blipFill>
          <p:spPr>
            <a:xfrm>
              <a:off x="9822612" y="4701265"/>
              <a:ext cx="1751107" cy="535428"/>
            </a:xfrm>
            <a:prstGeom prst="rect">
              <a:avLst/>
            </a:prstGeom>
          </p:spPr>
        </p:pic>
        <p:sp>
          <p:nvSpPr>
            <p:cNvPr id="38" name="Rectángulo 37">
              <a:extLst>
                <a:ext uri="{FF2B5EF4-FFF2-40B4-BE49-F238E27FC236}">
                  <a16:creationId xmlns:a16="http://schemas.microsoft.com/office/drawing/2014/main" id="{836BF5DB-B656-9DD9-8AC2-E5280FB16C48}"/>
                </a:ext>
              </a:extLst>
            </p:cNvPr>
            <p:cNvSpPr/>
            <p:nvPr/>
          </p:nvSpPr>
          <p:spPr>
            <a:xfrm>
              <a:off x="3094788" y="5779684"/>
              <a:ext cx="27929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Tablero datos estratégicos del sector</a:t>
              </a:r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21CA6E68-14F6-3E70-DC7A-7C3D747DC9C6}"/>
                </a:ext>
              </a:extLst>
            </p:cNvPr>
            <p:cNvSpPr/>
            <p:nvPr/>
          </p:nvSpPr>
          <p:spPr>
            <a:xfrm>
              <a:off x="6462189" y="5466326"/>
              <a:ext cx="247523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8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 Black" panose="020B0A04020102020204" pitchFamily="34" charset="0"/>
                  <a:ea typeface="+mn-ea"/>
                  <a:cs typeface="+mn-cs"/>
                </a:rPr>
                <a:t>Mesa Estadística Sectorial</a:t>
              </a:r>
            </a:p>
          </p:txBody>
        </p:sp>
        <p:pic>
          <p:nvPicPr>
            <p:cNvPr id="40" name="Imagen 39">
              <a:extLst>
                <a:ext uri="{FF2B5EF4-FFF2-40B4-BE49-F238E27FC236}">
                  <a16:creationId xmlns:a16="http://schemas.microsoft.com/office/drawing/2014/main" id="{57405CC1-9132-227F-7C9C-2A62C9A1F80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409030" y="4854596"/>
              <a:ext cx="2463861" cy="539198"/>
            </a:xfrm>
            <a:prstGeom prst="rect">
              <a:avLst/>
            </a:prstGeom>
          </p:spPr>
        </p:pic>
        <p:cxnSp>
          <p:nvCxnSpPr>
            <p:cNvPr id="41" name="Conector recto 40">
              <a:extLst>
                <a:ext uri="{FF2B5EF4-FFF2-40B4-BE49-F238E27FC236}">
                  <a16:creationId xmlns:a16="http://schemas.microsoft.com/office/drawing/2014/main" id="{E267C4FB-3850-F355-6CC6-B1D68CABB8AB}"/>
                </a:ext>
              </a:extLst>
            </p:cNvPr>
            <p:cNvCxnSpPr>
              <a:cxnSpLocks/>
            </p:cNvCxnSpPr>
            <p:nvPr/>
          </p:nvCxnSpPr>
          <p:spPr>
            <a:xfrm>
              <a:off x="2829246" y="4722706"/>
              <a:ext cx="0" cy="1645332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2" name="Conector recto 41">
              <a:extLst>
                <a:ext uri="{FF2B5EF4-FFF2-40B4-BE49-F238E27FC236}">
                  <a16:creationId xmlns:a16="http://schemas.microsoft.com/office/drawing/2014/main" id="{25E2F847-E065-2D96-B34B-7FD200A9AF35}"/>
                </a:ext>
              </a:extLst>
            </p:cNvPr>
            <p:cNvCxnSpPr>
              <a:cxnSpLocks/>
            </p:cNvCxnSpPr>
            <p:nvPr/>
          </p:nvCxnSpPr>
          <p:spPr>
            <a:xfrm>
              <a:off x="6153232" y="4722706"/>
              <a:ext cx="0" cy="1645332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3" name="Conector recto 42">
              <a:extLst>
                <a:ext uri="{FF2B5EF4-FFF2-40B4-BE49-F238E27FC236}">
                  <a16:creationId xmlns:a16="http://schemas.microsoft.com/office/drawing/2014/main" id="{5C99B462-EFE7-EFC5-FC0D-EBFAABB0784F}"/>
                </a:ext>
              </a:extLst>
            </p:cNvPr>
            <p:cNvCxnSpPr>
              <a:cxnSpLocks/>
            </p:cNvCxnSpPr>
            <p:nvPr/>
          </p:nvCxnSpPr>
          <p:spPr>
            <a:xfrm>
              <a:off x="9131346" y="4722706"/>
              <a:ext cx="0" cy="1645332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Conector recto 43">
              <a:extLst>
                <a:ext uri="{FF2B5EF4-FFF2-40B4-BE49-F238E27FC236}">
                  <a16:creationId xmlns:a16="http://schemas.microsoft.com/office/drawing/2014/main" id="{09159CCD-3E9D-8479-C4D6-8DF08FFFE0D6}"/>
                </a:ext>
              </a:extLst>
            </p:cNvPr>
            <p:cNvCxnSpPr>
              <a:cxnSpLocks/>
            </p:cNvCxnSpPr>
            <p:nvPr/>
          </p:nvCxnSpPr>
          <p:spPr>
            <a:xfrm>
              <a:off x="2864908" y="2302483"/>
              <a:ext cx="0" cy="1645332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5" name="Conector recto 44">
              <a:extLst>
                <a:ext uri="{FF2B5EF4-FFF2-40B4-BE49-F238E27FC236}">
                  <a16:creationId xmlns:a16="http://schemas.microsoft.com/office/drawing/2014/main" id="{897CE8F6-11C9-14BC-B58A-51E4E11FB3AA}"/>
                </a:ext>
              </a:extLst>
            </p:cNvPr>
            <p:cNvCxnSpPr>
              <a:cxnSpLocks/>
            </p:cNvCxnSpPr>
            <p:nvPr/>
          </p:nvCxnSpPr>
          <p:spPr>
            <a:xfrm>
              <a:off x="6136644" y="2302483"/>
              <a:ext cx="0" cy="1645332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6" name="Conector recto 45">
              <a:extLst>
                <a:ext uri="{FF2B5EF4-FFF2-40B4-BE49-F238E27FC236}">
                  <a16:creationId xmlns:a16="http://schemas.microsoft.com/office/drawing/2014/main" id="{D8F3F774-DF6A-7551-FAA8-372C2B6A72F9}"/>
                </a:ext>
              </a:extLst>
            </p:cNvPr>
            <p:cNvCxnSpPr>
              <a:cxnSpLocks/>
            </p:cNvCxnSpPr>
            <p:nvPr/>
          </p:nvCxnSpPr>
          <p:spPr>
            <a:xfrm>
              <a:off x="9083907" y="2312211"/>
              <a:ext cx="0" cy="1645332"/>
            </a:xfrm>
            <a:prstGeom prst="line">
              <a:avLst/>
            </a:prstGeom>
            <a:ln w="28575"/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81223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3896262D-2C23-B37D-4138-84D803BE17D4}"/>
              </a:ext>
            </a:extLst>
          </p:cNvPr>
          <p:cNvGrpSpPr/>
          <p:nvPr/>
        </p:nvGrpSpPr>
        <p:grpSpPr>
          <a:xfrm>
            <a:off x="1614669" y="234287"/>
            <a:ext cx="5995686" cy="6392219"/>
            <a:chOff x="6401536" y="1067213"/>
            <a:chExt cx="4189262" cy="4752822"/>
          </a:xfrm>
        </p:grpSpPr>
        <p:sp>
          <p:nvSpPr>
            <p:cNvPr id="3" name="Shape">
              <a:extLst>
                <a:ext uri="{FF2B5EF4-FFF2-40B4-BE49-F238E27FC236}">
                  <a16:creationId xmlns:a16="http://schemas.microsoft.com/office/drawing/2014/main" id="{00F90620-6C3B-F36E-F585-4909AB504114}"/>
                </a:ext>
              </a:extLst>
            </p:cNvPr>
            <p:cNvSpPr/>
            <p:nvPr/>
          </p:nvSpPr>
          <p:spPr>
            <a:xfrm>
              <a:off x="8595816" y="5012782"/>
              <a:ext cx="1062912" cy="80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420"/>
                  </a:moveTo>
                  <a:cubicBezTo>
                    <a:pt x="21600" y="1535"/>
                    <a:pt x="16773" y="0"/>
                    <a:pt x="10800" y="0"/>
                  </a:cubicBezTo>
                  <a:cubicBezTo>
                    <a:pt x="4827" y="0"/>
                    <a:pt x="0" y="1535"/>
                    <a:pt x="0" y="3420"/>
                  </a:cubicBezTo>
                  <a:lnTo>
                    <a:pt x="1943" y="18799"/>
                  </a:lnTo>
                  <a:cubicBezTo>
                    <a:pt x="1943" y="20334"/>
                    <a:pt x="5911" y="21600"/>
                    <a:pt x="10780" y="21600"/>
                  </a:cubicBezTo>
                  <a:cubicBezTo>
                    <a:pt x="15648" y="21600"/>
                    <a:pt x="19616" y="20361"/>
                    <a:pt x="19616" y="18799"/>
                  </a:cubicBezTo>
                  <a:lnTo>
                    <a:pt x="21600" y="3420"/>
                  </a:lnTo>
                  <a:close/>
                </a:path>
              </a:pathLst>
            </a:custGeom>
            <a:solidFill>
              <a:srgbClr val="EDE808">
                <a:alpha val="65000"/>
              </a:srgbClr>
            </a:solidFill>
            <a:ln w="12700">
              <a:miter lim="400000"/>
            </a:ln>
          </p:spPr>
          <p:txBody>
            <a:bodyPr lIns="38100" tIns="38100" rIns="38100" bIns="144000" anchor="b"/>
            <a:lstStyle/>
            <a:p>
              <a:pPr algn="ctr"/>
              <a:endParaRPr lang="es-ES" sz="105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4" name="Oval">
              <a:extLst>
                <a:ext uri="{FF2B5EF4-FFF2-40B4-BE49-F238E27FC236}">
                  <a16:creationId xmlns:a16="http://schemas.microsoft.com/office/drawing/2014/main" id="{789C640C-0E4B-4C48-1DE9-7FE3AF012EC1}"/>
                </a:ext>
              </a:extLst>
            </p:cNvPr>
            <p:cNvSpPr/>
            <p:nvPr/>
          </p:nvSpPr>
          <p:spPr>
            <a:xfrm>
              <a:off x="8595816" y="5012784"/>
              <a:ext cx="1062912" cy="25566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/>
            </a:p>
          </p:txBody>
        </p:sp>
        <p:sp>
          <p:nvSpPr>
            <p:cNvPr id="5" name="Shape">
              <a:extLst>
                <a:ext uri="{FF2B5EF4-FFF2-40B4-BE49-F238E27FC236}">
                  <a16:creationId xmlns:a16="http://schemas.microsoft.com/office/drawing/2014/main" id="{A360E90D-8E00-863F-2599-D15BB2855C6C}"/>
                </a:ext>
              </a:extLst>
            </p:cNvPr>
            <p:cNvSpPr/>
            <p:nvPr/>
          </p:nvSpPr>
          <p:spPr>
            <a:xfrm>
              <a:off x="8414636" y="4177347"/>
              <a:ext cx="1415205" cy="94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3883"/>
                  </a:moveTo>
                  <a:cubicBezTo>
                    <a:pt x="21600" y="1746"/>
                    <a:pt x="16761" y="0"/>
                    <a:pt x="10800" y="0"/>
                  </a:cubicBezTo>
                  <a:cubicBezTo>
                    <a:pt x="4839" y="0"/>
                    <a:pt x="0" y="1723"/>
                    <a:pt x="0" y="3883"/>
                  </a:cubicBezTo>
                  <a:lnTo>
                    <a:pt x="1951" y="18429"/>
                  </a:lnTo>
                  <a:cubicBezTo>
                    <a:pt x="1951" y="20175"/>
                    <a:pt x="5915" y="21600"/>
                    <a:pt x="10800" y="21600"/>
                  </a:cubicBezTo>
                  <a:cubicBezTo>
                    <a:pt x="15685" y="21600"/>
                    <a:pt x="19649" y="20175"/>
                    <a:pt x="19649" y="18429"/>
                  </a:cubicBezTo>
                  <a:lnTo>
                    <a:pt x="21600" y="3883"/>
                  </a:lnTo>
                  <a:close/>
                </a:path>
              </a:pathLst>
            </a:custGeom>
            <a:solidFill>
              <a:srgbClr val="D6DF22">
                <a:alpha val="65000"/>
              </a:srgbClr>
            </a:solidFill>
            <a:ln w="12700">
              <a:miter lim="400000"/>
            </a:ln>
          </p:spPr>
          <p:txBody>
            <a:bodyPr lIns="144000" tIns="38100" rIns="144000" bIns="108000" anchor="b"/>
            <a:lstStyle/>
            <a:p>
              <a:pPr algn="ctr"/>
              <a:r>
                <a:rPr lang="es-ES" sz="1200" b="1">
                  <a:solidFill>
                    <a:schemeClr val="accent6">
                      <a:lumMod val="50000"/>
                    </a:schemeClr>
                  </a:solidFill>
                </a:rPr>
                <a:t>Plan Estratégico de</a:t>
              </a:r>
              <a:br>
                <a:rPr lang="es-ES" sz="1200" b="1">
                  <a:solidFill>
                    <a:schemeClr val="accent6">
                      <a:lumMod val="50000"/>
                    </a:schemeClr>
                  </a:solidFill>
                </a:rPr>
              </a:br>
              <a:r>
                <a:rPr lang="es-ES" sz="1200" b="1">
                  <a:solidFill>
                    <a:schemeClr val="accent6">
                      <a:lumMod val="50000"/>
                    </a:schemeClr>
                  </a:solidFill>
                </a:rPr>
                <a:t>Tecnología, Informática y Comunicaciones</a:t>
              </a:r>
              <a:endParaRPr lang="es-ES" sz="120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6" name="Oval">
              <a:extLst>
                <a:ext uri="{FF2B5EF4-FFF2-40B4-BE49-F238E27FC236}">
                  <a16:creationId xmlns:a16="http://schemas.microsoft.com/office/drawing/2014/main" id="{FD3791DF-9EE7-36F5-D647-22746C2C1E4D}"/>
                </a:ext>
              </a:extLst>
            </p:cNvPr>
            <p:cNvSpPr/>
            <p:nvPr/>
          </p:nvSpPr>
          <p:spPr>
            <a:xfrm>
              <a:off x="8414637" y="4177347"/>
              <a:ext cx="1415205" cy="340214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/>
            </a:p>
          </p:txBody>
        </p:sp>
        <p:sp>
          <p:nvSpPr>
            <p:cNvPr id="8" name="Oval">
              <a:extLst>
                <a:ext uri="{FF2B5EF4-FFF2-40B4-BE49-F238E27FC236}">
                  <a16:creationId xmlns:a16="http://schemas.microsoft.com/office/drawing/2014/main" id="{DA5B72FF-8525-C218-99BB-A5AB6FFB8415}"/>
                </a:ext>
              </a:extLst>
            </p:cNvPr>
            <p:cNvSpPr/>
            <p:nvPr/>
          </p:nvSpPr>
          <p:spPr>
            <a:xfrm>
              <a:off x="8290787" y="3596954"/>
              <a:ext cx="1801724" cy="454333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/>
            </a:p>
          </p:txBody>
        </p:sp>
        <p:sp>
          <p:nvSpPr>
            <p:cNvPr id="9" name="Shape">
              <a:extLst>
                <a:ext uri="{FF2B5EF4-FFF2-40B4-BE49-F238E27FC236}">
                  <a16:creationId xmlns:a16="http://schemas.microsoft.com/office/drawing/2014/main" id="{7DCF8396-DCE4-DEB9-45CF-4B4BD62B64D3}"/>
                </a:ext>
              </a:extLst>
            </p:cNvPr>
            <p:cNvSpPr/>
            <p:nvPr/>
          </p:nvSpPr>
          <p:spPr>
            <a:xfrm>
              <a:off x="8032585" y="2894137"/>
              <a:ext cx="2397594" cy="884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4532"/>
                  </a:moveTo>
                  <a:cubicBezTo>
                    <a:pt x="21600" y="2028"/>
                    <a:pt x="16767" y="0"/>
                    <a:pt x="10800" y="0"/>
                  </a:cubicBezTo>
                  <a:cubicBezTo>
                    <a:pt x="4833" y="0"/>
                    <a:pt x="0" y="2028"/>
                    <a:pt x="0" y="4532"/>
                  </a:cubicBezTo>
                  <a:lnTo>
                    <a:pt x="1959" y="17892"/>
                  </a:lnTo>
                  <a:cubicBezTo>
                    <a:pt x="1959" y="19936"/>
                    <a:pt x="5921" y="21600"/>
                    <a:pt x="10809" y="21600"/>
                  </a:cubicBezTo>
                  <a:cubicBezTo>
                    <a:pt x="15697" y="21600"/>
                    <a:pt x="19659" y="19936"/>
                    <a:pt x="19659" y="17892"/>
                  </a:cubicBezTo>
                  <a:lnTo>
                    <a:pt x="21600" y="4532"/>
                  </a:lnTo>
                  <a:close/>
                </a:path>
              </a:pathLst>
            </a:custGeom>
            <a:solidFill>
              <a:srgbClr val="71BE44">
                <a:alpha val="65000"/>
              </a:srgbClr>
            </a:solidFill>
            <a:ln w="12700">
              <a:miter lim="400000"/>
            </a:ln>
          </p:spPr>
          <p:txBody>
            <a:bodyPr lIns="38100" tIns="38100" rIns="38100" bIns="288000" anchor="b"/>
            <a:lstStyle/>
            <a:p>
              <a:pPr algn="ctr"/>
              <a:r>
                <a:rPr lang="es-ES" sz="1300" b="1">
                  <a:solidFill>
                    <a:schemeClr val="accent6">
                      <a:lumMod val="50000"/>
                    </a:schemeClr>
                  </a:solidFill>
                </a:rPr>
                <a:t>Dirección de uso eficiente del suelo y adecuación de tierras</a:t>
              </a:r>
              <a:endParaRPr lang="es-MX" sz="1300" b="1">
                <a:solidFill>
                  <a:schemeClr val="accent6">
                    <a:lumMod val="50000"/>
                  </a:schemeClr>
                </a:solidFill>
              </a:endParaRPr>
            </a:p>
            <a:p>
              <a:pPr algn="ctr"/>
              <a:endParaRPr lang="es-ES" sz="1400" b="1" dirty="0">
                <a:solidFill>
                  <a:schemeClr val="accent6">
                    <a:lumMod val="50000"/>
                  </a:schemeClr>
                </a:solidFill>
              </a:endParaRPr>
            </a:p>
          </p:txBody>
        </p:sp>
        <p:sp>
          <p:nvSpPr>
            <p:cNvPr id="10" name="Oval">
              <a:extLst>
                <a:ext uri="{FF2B5EF4-FFF2-40B4-BE49-F238E27FC236}">
                  <a16:creationId xmlns:a16="http://schemas.microsoft.com/office/drawing/2014/main" id="{FFC8B86B-8144-B355-D00C-3AC95F5ED177}"/>
                </a:ext>
              </a:extLst>
            </p:cNvPr>
            <p:cNvSpPr/>
            <p:nvPr/>
          </p:nvSpPr>
          <p:spPr>
            <a:xfrm>
              <a:off x="7931493" y="2083725"/>
              <a:ext cx="2397593" cy="575746"/>
            </a:xfrm>
            <a:prstGeom prst="ellipse">
              <a:avLst/>
            </a:prstGeom>
            <a:solidFill>
              <a:schemeClr val="tx2">
                <a:lumMod val="40000"/>
                <a:lumOff val="60000"/>
              </a:schemeClr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 lang="en-US"/>
            </a:p>
          </p:txBody>
        </p:sp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BE85CAD8-8118-5C70-2627-EEA0B8DE358F}"/>
                </a:ext>
              </a:extLst>
            </p:cNvPr>
            <p:cNvSpPr/>
            <p:nvPr/>
          </p:nvSpPr>
          <p:spPr>
            <a:xfrm>
              <a:off x="6568537" y="3069019"/>
              <a:ext cx="1492856" cy="45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9" extrusionOk="0">
                  <a:moveTo>
                    <a:pt x="5690" y="3522"/>
                  </a:moveTo>
                  <a:cubicBezTo>
                    <a:pt x="5028" y="1128"/>
                    <a:pt x="4021" y="-281"/>
                    <a:pt x="2927" y="48"/>
                  </a:cubicBezTo>
                  <a:cubicBezTo>
                    <a:pt x="1416" y="564"/>
                    <a:pt x="178" y="4509"/>
                    <a:pt x="20" y="9439"/>
                  </a:cubicBezTo>
                  <a:cubicBezTo>
                    <a:pt x="-196" y="15872"/>
                    <a:pt x="1344" y="21319"/>
                    <a:pt x="3272" y="21319"/>
                  </a:cubicBezTo>
                  <a:cubicBezTo>
                    <a:pt x="4236" y="21319"/>
                    <a:pt x="5100" y="19957"/>
                    <a:pt x="5690" y="17797"/>
                  </a:cubicBezTo>
                  <a:cubicBezTo>
                    <a:pt x="5790" y="17422"/>
                    <a:pt x="5934" y="17234"/>
                    <a:pt x="6093" y="17234"/>
                  </a:cubicBezTo>
                  <a:lnTo>
                    <a:pt x="19130" y="17234"/>
                  </a:lnTo>
                  <a:cubicBezTo>
                    <a:pt x="19260" y="17234"/>
                    <a:pt x="19389" y="17093"/>
                    <a:pt x="19490" y="16811"/>
                  </a:cubicBezTo>
                  <a:lnTo>
                    <a:pt x="21159" y="12022"/>
                  </a:lnTo>
                  <a:cubicBezTo>
                    <a:pt x="21404" y="11317"/>
                    <a:pt x="21404" y="10049"/>
                    <a:pt x="21159" y="9345"/>
                  </a:cubicBezTo>
                  <a:lnTo>
                    <a:pt x="19490" y="4555"/>
                  </a:lnTo>
                  <a:cubicBezTo>
                    <a:pt x="19389" y="4274"/>
                    <a:pt x="19260" y="4133"/>
                    <a:pt x="19130" y="4133"/>
                  </a:cubicBezTo>
                  <a:lnTo>
                    <a:pt x="6093" y="4133"/>
                  </a:lnTo>
                  <a:cubicBezTo>
                    <a:pt x="5949" y="4133"/>
                    <a:pt x="5805" y="3898"/>
                    <a:pt x="5690" y="3522"/>
                  </a:cubicBezTo>
                  <a:close/>
                  <a:moveTo>
                    <a:pt x="3272" y="19018"/>
                  </a:moveTo>
                  <a:cubicBezTo>
                    <a:pt x="1862" y="19018"/>
                    <a:pt x="711" y="15309"/>
                    <a:pt x="711" y="10660"/>
                  </a:cubicBezTo>
                  <a:cubicBezTo>
                    <a:pt x="711" y="6058"/>
                    <a:pt x="1862" y="2302"/>
                    <a:pt x="3272" y="2302"/>
                  </a:cubicBezTo>
                  <a:cubicBezTo>
                    <a:pt x="4682" y="2302"/>
                    <a:pt x="5834" y="6011"/>
                    <a:pt x="5834" y="10660"/>
                  </a:cubicBezTo>
                  <a:cubicBezTo>
                    <a:pt x="5834" y="15309"/>
                    <a:pt x="4682" y="19018"/>
                    <a:pt x="3272" y="19018"/>
                  </a:cubicBezTo>
                  <a:close/>
                </a:path>
              </a:pathLst>
            </a:custGeom>
            <a:solidFill>
              <a:srgbClr val="71BE44"/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Dirección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</a:t>
              </a:r>
              <a:r>
                <a:rPr lang="en-US" sz="16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uso</a:t>
              </a:r>
            </a:p>
          </p:txBody>
        </p:sp>
        <p:sp>
          <p:nvSpPr>
            <p:cNvPr id="12" name="Shape">
              <a:extLst>
                <a:ext uri="{FF2B5EF4-FFF2-40B4-BE49-F238E27FC236}">
                  <a16:creationId xmlns:a16="http://schemas.microsoft.com/office/drawing/2014/main" id="{10B648A4-B370-DA47-EC84-AE32CD6757E0}"/>
                </a:ext>
              </a:extLst>
            </p:cNvPr>
            <p:cNvSpPr/>
            <p:nvPr/>
          </p:nvSpPr>
          <p:spPr>
            <a:xfrm>
              <a:off x="6401536" y="1550254"/>
              <a:ext cx="1492856" cy="456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9" extrusionOk="0">
                  <a:moveTo>
                    <a:pt x="5690" y="3522"/>
                  </a:moveTo>
                  <a:cubicBezTo>
                    <a:pt x="5028" y="1128"/>
                    <a:pt x="4021" y="-281"/>
                    <a:pt x="2927" y="48"/>
                  </a:cubicBezTo>
                  <a:cubicBezTo>
                    <a:pt x="1416" y="564"/>
                    <a:pt x="178" y="4509"/>
                    <a:pt x="20" y="9439"/>
                  </a:cubicBezTo>
                  <a:cubicBezTo>
                    <a:pt x="-196" y="15872"/>
                    <a:pt x="1344" y="21319"/>
                    <a:pt x="3272" y="21319"/>
                  </a:cubicBezTo>
                  <a:cubicBezTo>
                    <a:pt x="4236" y="21319"/>
                    <a:pt x="5100" y="19957"/>
                    <a:pt x="5690" y="17797"/>
                  </a:cubicBezTo>
                  <a:cubicBezTo>
                    <a:pt x="5790" y="17422"/>
                    <a:pt x="5934" y="17234"/>
                    <a:pt x="6093" y="17234"/>
                  </a:cubicBezTo>
                  <a:lnTo>
                    <a:pt x="19130" y="17234"/>
                  </a:lnTo>
                  <a:cubicBezTo>
                    <a:pt x="19260" y="17234"/>
                    <a:pt x="19389" y="17093"/>
                    <a:pt x="19490" y="16811"/>
                  </a:cubicBezTo>
                  <a:lnTo>
                    <a:pt x="21159" y="12022"/>
                  </a:lnTo>
                  <a:cubicBezTo>
                    <a:pt x="21404" y="11317"/>
                    <a:pt x="21404" y="10049"/>
                    <a:pt x="21159" y="9345"/>
                  </a:cubicBezTo>
                  <a:lnTo>
                    <a:pt x="19490" y="4556"/>
                  </a:lnTo>
                  <a:cubicBezTo>
                    <a:pt x="19389" y="4274"/>
                    <a:pt x="19260" y="4133"/>
                    <a:pt x="19130" y="4133"/>
                  </a:cubicBezTo>
                  <a:lnTo>
                    <a:pt x="6093" y="4133"/>
                  </a:lnTo>
                  <a:cubicBezTo>
                    <a:pt x="5949" y="4133"/>
                    <a:pt x="5791" y="3898"/>
                    <a:pt x="5690" y="3522"/>
                  </a:cubicBezTo>
                  <a:close/>
                  <a:moveTo>
                    <a:pt x="3272" y="19018"/>
                  </a:moveTo>
                  <a:cubicBezTo>
                    <a:pt x="1862" y="19018"/>
                    <a:pt x="711" y="15309"/>
                    <a:pt x="711" y="10660"/>
                  </a:cubicBezTo>
                  <a:cubicBezTo>
                    <a:pt x="711" y="6058"/>
                    <a:pt x="1848" y="2302"/>
                    <a:pt x="3272" y="2302"/>
                  </a:cubicBezTo>
                  <a:cubicBezTo>
                    <a:pt x="4682" y="2302"/>
                    <a:pt x="5834" y="6011"/>
                    <a:pt x="5834" y="10660"/>
                  </a:cubicBezTo>
                  <a:cubicBezTo>
                    <a:pt x="5819" y="15309"/>
                    <a:pt x="4682" y="19018"/>
                    <a:pt x="3272" y="19018"/>
                  </a:cubicBezTo>
                  <a:close/>
                </a:path>
              </a:pathLst>
            </a:custGeom>
            <a:solidFill>
              <a:srgbClr val="0DB04A">
                <a:alpha val="75000"/>
              </a:srgb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UPRA</a:t>
              </a: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49E72096-1ACB-40A7-AB62-FB58D3088FE7}"/>
                </a:ext>
              </a:extLst>
            </p:cNvPr>
            <p:cNvSpPr/>
            <p:nvPr/>
          </p:nvSpPr>
          <p:spPr>
            <a:xfrm>
              <a:off x="7146384" y="4469247"/>
              <a:ext cx="1492856" cy="45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9" extrusionOk="0">
                  <a:moveTo>
                    <a:pt x="5690" y="3522"/>
                  </a:moveTo>
                  <a:cubicBezTo>
                    <a:pt x="5028" y="1128"/>
                    <a:pt x="4021" y="-281"/>
                    <a:pt x="2927" y="48"/>
                  </a:cubicBezTo>
                  <a:cubicBezTo>
                    <a:pt x="1416" y="564"/>
                    <a:pt x="178" y="4509"/>
                    <a:pt x="20" y="9439"/>
                  </a:cubicBezTo>
                  <a:cubicBezTo>
                    <a:pt x="-196" y="15872"/>
                    <a:pt x="1344" y="21319"/>
                    <a:pt x="3272" y="21319"/>
                  </a:cubicBezTo>
                  <a:cubicBezTo>
                    <a:pt x="4236" y="21319"/>
                    <a:pt x="5100" y="19957"/>
                    <a:pt x="5690" y="17797"/>
                  </a:cubicBezTo>
                  <a:cubicBezTo>
                    <a:pt x="5790" y="17422"/>
                    <a:pt x="5934" y="17234"/>
                    <a:pt x="6093" y="17234"/>
                  </a:cubicBezTo>
                  <a:lnTo>
                    <a:pt x="19130" y="17234"/>
                  </a:lnTo>
                  <a:cubicBezTo>
                    <a:pt x="19260" y="17234"/>
                    <a:pt x="19389" y="17093"/>
                    <a:pt x="19490" y="16811"/>
                  </a:cubicBezTo>
                  <a:lnTo>
                    <a:pt x="21159" y="12022"/>
                  </a:lnTo>
                  <a:cubicBezTo>
                    <a:pt x="21404" y="11317"/>
                    <a:pt x="21404" y="10049"/>
                    <a:pt x="21159" y="9345"/>
                  </a:cubicBezTo>
                  <a:lnTo>
                    <a:pt x="19490" y="4555"/>
                  </a:lnTo>
                  <a:cubicBezTo>
                    <a:pt x="19389" y="4274"/>
                    <a:pt x="19260" y="4133"/>
                    <a:pt x="19130" y="4133"/>
                  </a:cubicBezTo>
                  <a:lnTo>
                    <a:pt x="6093" y="4133"/>
                  </a:lnTo>
                  <a:cubicBezTo>
                    <a:pt x="5934" y="4133"/>
                    <a:pt x="5790" y="3898"/>
                    <a:pt x="5690" y="3522"/>
                  </a:cubicBezTo>
                  <a:close/>
                  <a:moveTo>
                    <a:pt x="3272" y="19065"/>
                  </a:moveTo>
                  <a:cubicBezTo>
                    <a:pt x="1862" y="19065"/>
                    <a:pt x="711" y="15356"/>
                    <a:pt x="711" y="10707"/>
                  </a:cubicBezTo>
                  <a:cubicBezTo>
                    <a:pt x="711" y="6058"/>
                    <a:pt x="1847" y="2349"/>
                    <a:pt x="3272" y="2349"/>
                  </a:cubicBezTo>
                  <a:cubicBezTo>
                    <a:pt x="4682" y="2349"/>
                    <a:pt x="5834" y="6058"/>
                    <a:pt x="5834" y="10707"/>
                  </a:cubicBezTo>
                  <a:cubicBezTo>
                    <a:pt x="5834" y="15356"/>
                    <a:pt x="4682" y="19065"/>
                    <a:pt x="3272" y="19065"/>
                  </a:cubicBezTo>
                  <a:close/>
                </a:path>
              </a:pathLst>
            </a:custGeom>
            <a:solidFill>
              <a:srgbClr val="D6DF22">
                <a:alpha val="74000"/>
              </a:srgb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   PETIC</a:t>
              </a: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41387C24-894A-15A5-0B8A-1D43AA725D43}"/>
                </a:ext>
              </a:extLst>
            </p:cNvPr>
            <p:cNvSpPr/>
            <p:nvPr/>
          </p:nvSpPr>
          <p:spPr>
            <a:xfrm>
              <a:off x="7307431" y="5214093"/>
              <a:ext cx="1492856" cy="456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19" extrusionOk="0">
                  <a:moveTo>
                    <a:pt x="5690" y="3522"/>
                  </a:moveTo>
                  <a:cubicBezTo>
                    <a:pt x="5028" y="1128"/>
                    <a:pt x="4021" y="-281"/>
                    <a:pt x="2927" y="48"/>
                  </a:cubicBezTo>
                  <a:cubicBezTo>
                    <a:pt x="1416" y="564"/>
                    <a:pt x="178" y="4509"/>
                    <a:pt x="20" y="9439"/>
                  </a:cubicBezTo>
                  <a:cubicBezTo>
                    <a:pt x="-196" y="15872"/>
                    <a:pt x="1344" y="21319"/>
                    <a:pt x="3272" y="21319"/>
                  </a:cubicBezTo>
                  <a:cubicBezTo>
                    <a:pt x="4236" y="21319"/>
                    <a:pt x="5100" y="19957"/>
                    <a:pt x="5690" y="17797"/>
                  </a:cubicBezTo>
                  <a:cubicBezTo>
                    <a:pt x="5790" y="17422"/>
                    <a:pt x="5934" y="17234"/>
                    <a:pt x="6093" y="17234"/>
                  </a:cubicBezTo>
                  <a:lnTo>
                    <a:pt x="19130" y="17234"/>
                  </a:lnTo>
                  <a:cubicBezTo>
                    <a:pt x="19260" y="17234"/>
                    <a:pt x="19389" y="17093"/>
                    <a:pt x="19490" y="16811"/>
                  </a:cubicBezTo>
                  <a:lnTo>
                    <a:pt x="21159" y="12022"/>
                  </a:lnTo>
                  <a:cubicBezTo>
                    <a:pt x="21404" y="11317"/>
                    <a:pt x="21404" y="10049"/>
                    <a:pt x="21159" y="9345"/>
                  </a:cubicBezTo>
                  <a:lnTo>
                    <a:pt x="19490" y="4555"/>
                  </a:lnTo>
                  <a:cubicBezTo>
                    <a:pt x="19389" y="4274"/>
                    <a:pt x="19260" y="4133"/>
                    <a:pt x="19130" y="4133"/>
                  </a:cubicBezTo>
                  <a:lnTo>
                    <a:pt x="6093" y="4133"/>
                  </a:lnTo>
                  <a:cubicBezTo>
                    <a:pt x="5934" y="4086"/>
                    <a:pt x="5791" y="3851"/>
                    <a:pt x="5690" y="3522"/>
                  </a:cubicBezTo>
                  <a:close/>
                  <a:moveTo>
                    <a:pt x="3272" y="19018"/>
                  </a:moveTo>
                  <a:cubicBezTo>
                    <a:pt x="1862" y="19018"/>
                    <a:pt x="711" y="15309"/>
                    <a:pt x="711" y="10660"/>
                  </a:cubicBezTo>
                  <a:cubicBezTo>
                    <a:pt x="711" y="6058"/>
                    <a:pt x="1848" y="2302"/>
                    <a:pt x="3272" y="2302"/>
                  </a:cubicBezTo>
                  <a:cubicBezTo>
                    <a:pt x="4682" y="2302"/>
                    <a:pt x="5834" y="6011"/>
                    <a:pt x="5834" y="10660"/>
                  </a:cubicBezTo>
                  <a:cubicBezTo>
                    <a:pt x="5819" y="15262"/>
                    <a:pt x="4682" y="19018"/>
                    <a:pt x="3272" y="19018"/>
                  </a:cubicBezTo>
                  <a:close/>
                </a:path>
              </a:pathLst>
            </a:custGeom>
            <a:solidFill>
              <a:srgbClr val="EDE808">
                <a:alpha val="75000"/>
              </a:srgbClr>
            </a:solidFill>
            <a:ln w="12700">
              <a:miter lim="400000"/>
            </a:ln>
          </p:spPr>
          <p:txBody>
            <a:bodyPr lIns="0" tIns="38100" rIns="0" bIns="38100" anchor="ctr"/>
            <a:lstStyle/>
            <a:p>
              <a:pPr algn="ctr">
                <a:defRPr sz="3000">
                  <a:solidFill>
                    <a:srgbClr val="FFFFFF"/>
                  </a:solidFill>
                </a:defRPr>
              </a:pPr>
              <a:r>
                <a:rPr lang="en-US" sz="1600" b="1" dirty="0">
                  <a:solidFill>
                    <a:schemeClr val="bg2">
                      <a:lumMod val="50000"/>
                    </a:schemeClr>
                  </a:solidFill>
                </a:rPr>
                <a:t>   </a:t>
              </a:r>
              <a:r>
                <a:rPr lang="en-US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 EVA</a:t>
              </a:r>
              <a:endParaRPr lang="en-US" sz="1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Group 107">
              <a:extLst>
                <a:ext uri="{FF2B5EF4-FFF2-40B4-BE49-F238E27FC236}">
                  <a16:creationId xmlns:a16="http://schemas.microsoft.com/office/drawing/2014/main" id="{0A1BAACB-25CD-B856-6B7F-62530CE42C21}"/>
                </a:ext>
              </a:extLst>
            </p:cNvPr>
            <p:cNvGrpSpPr/>
            <p:nvPr/>
          </p:nvGrpSpPr>
          <p:grpSpPr>
            <a:xfrm>
              <a:off x="7653678" y="1067213"/>
              <a:ext cx="2937120" cy="1361863"/>
              <a:chOff x="2204087" y="1525486"/>
              <a:chExt cx="2937120" cy="1361863"/>
            </a:xfrm>
          </p:grpSpPr>
          <p:sp>
            <p:nvSpPr>
              <p:cNvPr id="18" name="Shape">
                <a:extLst>
                  <a:ext uri="{FF2B5EF4-FFF2-40B4-BE49-F238E27FC236}">
                    <a16:creationId xmlns:a16="http://schemas.microsoft.com/office/drawing/2014/main" id="{E4A5F5DC-8C35-EECC-E43A-F35087888305}"/>
                  </a:ext>
                </a:extLst>
              </p:cNvPr>
              <p:cNvSpPr/>
              <p:nvPr/>
            </p:nvSpPr>
            <p:spPr>
              <a:xfrm>
                <a:off x="2204087" y="1525486"/>
                <a:ext cx="2937120" cy="13618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5588"/>
                    </a:moveTo>
                    <a:cubicBezTo>
                      <a:pt x="21600" y="2267"/>
                      <a:pt x="17210" y="0"/>
                      <a:pt x="10800" y="0"/>
                    </a:cubicBezTo>
                    <a:cubicBezTo>
                      <a:pt x="4382" y="0"/>
                      <a:pt x="0" y="2267"/>
                      <a:pt x="0" y="5588"/>
                    </a:cubicBezTo>
                    <a:lnTo>
                      <a:pt x="1288" y="16683"/>
                    </a:lnTo>
                    <a:cubicBezTo>
                      <a:pt x="1288" y="19397"/>
                      <a:pt x="5552" y="21600"/>
                      <a:pt x="10807" y="21600"/>
                    </a:cubicBezTo>
                    <a:cubicBezTo>
                      <a:pt x="16063" y="21600"/>
                      <a:pt x="20327" y="19397"/>
                      <a:pt x="20327" y="16683"/>
                    </a:cubicBezTo>
                    <a:lnTo>
                      <a:pt x="21600" y="5588"/>
                    </a:lnTo>
                    <a:close/>
                  </a:path>
                </a:pathLst>
              </a:custGeom>
              <a:solidFill>
                <a:srgbClr val="0DB04A">
                  <a:alpha val="65000"/>
                </a:srgbClr>
              </a:solidFill>
              <a:ln w="12700">
                <a:miter lim="400000"/>
              </a:ln>
            </p:spPr>
            <p:txBody>
              <a:bodyPr lIns="38100" tIns="38100" rIns="38100" bIns="396000" anchor="b"/>
              <a:lstStyle/>
              <a:p>
                <a:pPr algn="ctr">
                  <a:defRPr sz="3000">
                    <a:solidFill>
                      <a:srgbClr val="FFFFFF"/>
                    </a:solidFill>
                  </a:defRPr>
                </a:pPr>
                <a:endParaRPr lang="en-US" sz="105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Oval">
                <a:extLst>
                  <a:ext uri="{FF2B5EF4-FFF2-40B4-BE49-F238E27FC236}">
                    <a16:creationId xmlns:a16="http://schemas.microsoft.com/office/drawing/2014/main" id="{A95DBD51-5E4A-A563-9647-1B6D15773D08}"/>
                  </a:ext>
                </a:extLst>
              </p:cNvPr>
              <p:cNvSpPr/>
              <p:nvPr/>
            </p:nvSpPr>
            <p:spPr>
              <a:xfrm>
                <a:off x="2260461" y="1555580"/>
                <a:ext cx="2826399" cy="613995"/>
              </a:xfrm>
              <a:prstGeom prst="ellipse">
                <a:avLst/>
              </a:prstGeom>
              <a:solidFill>
                <a:schemeClr val="accent6">
                  <a:lumMod val="20000"/>
                  <a:lumOff val="80000"/>
                  <a:alpha val="65000"/>
                </a:schemeClr>
              </a:solidFill>
              <a:ln w="12700">
                <a:miter lim="400000"/>
              </a:ln>
            </p:spPr>
            <p:txBody>
              <a:bodyPr lIns="38100" tIns="38100" rIns="38100" bIns="38100" anchor="ctr"/>
              <a:lstStyle/>
              <a:p>
                <a:pPr>
                  <a:defRPr sz="3000">
                    <a:solidFill>
                      <a:srgbClr val="FFFFFF"/>
                    </a:solidFill>
                  </a:defRPr>
                </a:pPr>
                <a:endParaRPr lang="en-US"/>
              </a:p>
            </p:txBody>
          </p:sp>
        </p:grpSp>
        <p:pic>
          <p:nvPicPr>
            <p:cNvPr id="17" name="Gráfico 41">
              <a:extLst>
                <a:ext uri="{FF2B5EF4-FFF2-40B4-BE49-F238E27FC236}">
                  <a16:creationId xmlns:a16="http://schemas.microsoft.com/office/drawing/2014/main" id="{E5C871D3-1193-F876-9861-DC684F82E5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340333" y="1732244"/>
              <a:ext cx="1476531" cy="637352"/>
            </a:xfrm>
            <a:prstGeom prst="rect">
              <a:avLst/>
            </a:prstGeom>
          </p:spPr>
        </p:pic>
      </p:grpSp>
      <p:sp>
        <p:nvSpPr>
          <p:cNvPr id="20" name="Título 6">
            <a:extLst>
              <a:ext uri="{FF2B5EF4-FFF2-40B4-BE49-F238E27FC236}">
                <a16:creationId xmlns:a16="http://schemas.microsoft.com/office/drawing/2014/main" id="{CB3E47C0-5709-2F4A-4BD7-53C642275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6144" y="3057880"/>
            <a:ext cx="4307151" cy="1430021"/>
          </a:xfrm>
        </p:spPr>
        <p:txBody>
          <a:bodyPr>
            <a:normAutofit/>
          </a:bodyPr>
          <a:lstStyle/>
          <a:p>
            <a:r>
              <a:rPr lang="es-ES" sz="4400" dirty="0">
                <a:solidFill>
                  <a:srgbClr val="009165"/>
                </a:solidFill>
              </a:rPr>
              <a:t>Estructura del Proyecto</a:t>
            </a:r>
          </a:p>
        </p:txBody>
      </p:sp>
    </p:spTree>
    <p:extLst>
      <p:ext uri="{BB962C8B-B14F-4D97-AF65-F5344CB8AC3E}">
        <p14:creationId xmlns:p14="http://schemas.microsoft.com/office/powerpoint/2010/main" val="2322442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971A5AB5-FEE3-47BD-F5DB-25C329B97935}"/>
              </a:ext>
            </a:extLst>
          </p:cNvPr>
          <p:cNvSpPr/>
          <p:nvPr/>
        </p:nvSpPr>
        <p:spPr>
          <a:xfrm>
            <a:off x="3402560" y="286507"/>
            <a:ext cx="48738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4000" b="1" dirty="0">
                <a:solidFill>
                  <a:schemeClr val="accent6">
                    <a:lumMod val="75000"/>
                  </a:schemeClr>
                </a:solidFill>
                <a:latin typeface="+mj-lt"/>
                <a:ea typeface="Verdana" panose="020B0604030504040204" pitchFamily="34" charset="0"/>
              </a:rPr>
              <a:t>¿Qué son las EVA?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37C09B5-AAD8-0713-6077-2E703222EF43}"/>
              </a:ext>
            </a:extLst>
          </p:cNvPr>
          <p:cNvSpPr txBox="1"/>
          <p:nvPr/>
        </p:nvSpPr>
        <p:spPr>
          <a:xfrm>
            <a:off x="403556" y="1251955"/>
            <a:ext cx="71351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>
                <a:solidFill>
                  <a:srgbClr val="009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Información y conocimiento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sobre la </a:t>
            </a:r>
            <a:r>
              <a:rPr lang="es-ES" sz="2000" dirty="0">
                <a:solidFill>
                  <a:srgbClr val="009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oferta productiva agropecuaria de los municipios</a:t>
            </a:r>
            <a:r>
              <a:rPr lang="es-ES" sz="2000" b="1" dirty="0">
                <a:solidFill>
                  <a:srgbClr val="009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s-ES" sz="2000" dirty="0"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del país: datos provenientes de diferentes investigaciones agropecuarias idóneas y de referencia para la generación de estadísticas y la </a:t>
            </a:r>
            <a:r>
              <a:rPr lang="es-ES" sz="2000" i="1" dirty="0">
                <a:solidFill>
                  <a:srgbClr val="009267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toma de decisiones estratégicas</a:t>
            </a:r>
            <a:r>
              <a:rPr lang="es-ES" sz="2000" i="1" dirty="0">
                <a:solidFill>
                  <a:srgbClr val="00926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 </a:t>
            </a:r>
            <a:r>
              <a:rPr lang="es-ES" sz="2000" dirty="0">
                <a:solidFill>
                  <a:srgbClr val="009267"/>
                </a:solidFill>
                <a:latin typeface="Verdana" panose="020B0604030504040204" pitchFamily="34" charset="0"/>
                <a:ea typeface="Verdana" panose="020B0604030504040204" pitchFamily="34" charset="0"/>
                <a:cs typeface="Arial"/>
              </a:rPr>
              <a:t>en el sector</a:t>
            </a:r>
            <a:endParaRPr lang="es-CO" sz="2000" dirty="0">
              <a:solidFill>
                <a:srgbClr val="009267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BA83069-CDB5-98FA-03F2-00D361F5A2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711" y="3573158"/>
            <a:ext cx="7324008" cy="271462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A92CED5-9FFD-2EBA-5B9F-B639761EB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8614" y="1339504"/>
            <a:ext cx="4463249" cy="46916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0283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o 9"/>
          <p:cNvGrpSpPr/>
          <p:nvPr/>
        </p:nvGrpSpPr>
        <p:grpSpPr>
          <a:xfrm>
            <a:off x="514992" y="1704866"/>
            <a:ext cx="11302887" cy="3970318"/>
            <a:chOff x="514992" y="1704866"/>
            <a:chExt cx="11302887" cy="3970318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63053E7C-21F6-A59E-5BEA-D052B6454552}"/>
                </a:ext>
              </a:extLst>
            </p:cNvPr>
            <p:cNvSpPr txBox="1"/>
            <p:nvPr/>
          </p:nvSpPr>
          <p:spPr>
            <a:xfrm>
              <a:off x="1643604" y="1704866"/>
              <a:ext cx="10174275" cy="397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tabLst>
                  <a:tab pos="382588" algn="l"/>
                </a:tabLst>
              </a:pPr>
              <a:r>
                <a:rPr lang="es-ES" sz="2100" b="1" dirty="0">
                  <a:solidFill>
                    <a:srgbClr val="0092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Producir la información estadística </a:t>
              </a:r>
              <a:r>
                <a:rPr lang="es-ES" sz="21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(Estructura y Coyuntura) asociada a las diferentes variables de las actividades agropecuarias a nivel municipal, departamental y nacional para los dos semestres del año.</a:t>
              </a:r>
              <a:br>
                <a:rPr lang="es-ES" sz="2100" dirty="0">
                  <a:latin typeface="Verdana" panose="020B0604030504040204" pitchFamily="34" charset="0"/>
                  <a:ea typeface="Verdana" panose="020B0604030504040204" pitchFamily="34" charset="0"/>
                  <a:cs typeface="Tahoma" pitchFamily="34" charset="0"/>
                </a:rPr>
              </a:br>
              <a:endParaRPr lang="es-MX" sz="2100" dirty="0"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algn="just">
                <a:tabLst>
                  <a:tab pos="382588" algn="l"/>
                </a:tabLst>
              </a:pPr>
              <a:r>
                <a:rPr lang="es-MX" sz="2100" b="1" dirty="0">
                  <a:solidFill>
                    <a:srgbClr val="0092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Integrar información generada por diferentes vías </a:t>
              </a:r>
              <a:r>
                <a:rPr lang="es-MX" sz="21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(registros locales, administrativos, procesos estadísticos), que permitan generar con mayores niveles de calidad y oportunidad, un paquete </a:t>
              </a:r>
              <a:r>
                <a:rPr lang="es-MX" sz="21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de  </a:t>
              </a:r>
              <a:r>
                <a:rPr lang="es-MX" sz="2100" b="1" dirty="0">
                  <a:solidFill>
                    <a:srgbClr val="0092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información única de la oferta productiva agropecuaria del país</a:t>
              </a:r>
              <a:r>
                <a:rPr lang="es-MX" sz="2100" dirty="0">
                  <a:solidFill>
                    <a:schemeClr val="accent6">
                      <a:lumMod val="50000"/>
                    </a:schemeClr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.</a:t>
              </a:r>
              <a:r>
                <a:rPr lang="es-MX" sz="2100" dirty="0">
                  <a:solidFill>
                    <a:srgbClr val="FF0000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 </a:t>
              </a:r>
              <a:endParaRPr lang="es-MX" sz="21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marL="342900" indent="-342900" algn="just">
                <a:buFont typeface="Wingdings" panose="05000000000000000000" pitchFamily="2" charset="2"/>
                <a:buChar char="v"/>
                <a:tabLst>
                  <a:tab pos="382588" algn="l"/>
                </a:tabLst>
              </a:pPr>
              <a:endParaRPr lang="es-MX" sz="2100" dirty="0">
                <a:latin typeface="Verdana" panose="020B0604030504040204" pitchFamily="34" charset="0"/>
                <a:ea typeface="Verdana" panose="020B0604030504040204" pitchFamily="34" charset="0"/>
                <a:cs typeface="Tahoma" pitchFamily="34" charset="0"/>
              </a:endParaRPr>
            </a:p>
            <a:p>
              <a:pPr algn="just">
                <a:tabLst>
                  <a:tab pos="382588" algn="l"/>
                </a:tabLst>
              </a:pPr>
              <a:r>
                <a:rPr lang="es-MX" sz="2100" b="1" dirty="0">
                  <a:solidFill>
                    <a:srgbClr val="009267"/>
                  </a:solidFill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Generar alianzas </a:t>
              </a:r>
              <a:r>
                <a:rPr lang="es-ES" sz="21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con entidades del sector agropecuario las cuales permitan la incorporación de nuevas investigaciones y la optimización de otras</a:t>
              </a:r>
              <a:r>
                <a:rPr lang="es-MX" sz="2100" dirty="0">
                  <a:latin typeface="Verdana" panose="020B0604030504040204" pitchFamily="34" charset="0"/>
                  <a:ea typeface="Verdana" panose="020B0604030504040204" pitchFamily="34" charset="0"/>
                  <a:cs typeface="Tahoma"/>
                </a:rPr>
                <a:t>.</a:t>
              </a:r>
            </a:p>
          </p:txBody>
        </p:sp>
        <p:pic>
          <p:nvPicPr>
            <p:cNvPr id="12" name="Imagen 11">
              <a:extLst>
                <a:ext uri="{FF2B5EF4-FFF2-40B4-BE49-F238E27FC236}">
                  <a16:creationId xmlns:a16="http://schemas.microsoft.com/office/drawing/2014/main" id="{70412294-4D5F-5E6E-92EF-2057014A42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197" y="1869684"/>
              <a:ext cx="777338" cy="777338"/>
            </a:xfrm>
            <a:prstGeom prst="rect">
              <a:avLst/>
            </a:prstGeom>
          </p:spPr>
        </p:pic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976498D-8011-F775-14FA-CE4D1693739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968" y="3256245"/>
              <a:ext cx="777338" cy="777338"/>
            </a:xfrm>
            <a:prstGeom prst="rect">
              <a:avLst/>
            </a:prstGeom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23A4940-4E23-E629-203A-623340665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4992" y="4492337"/>
              <a:ext cx="986077" cy="986077"/>
            </a:xfrm>
            <a:prstGeom prst="rect">
              <a:avLst/>
            </a:prstGeom>
          </p:spPr>
        </p:pic>
      </p:grpSp>
      <p:sp>
        <p:nvSpPr>
          <p:cNvPr id="15" name="Título 1">
            <a:extLst>
              <a:ext uri="{FF2B5EF4-FFF2-40B4-BE49-F238E27FC236}">
                <a16:creationId xmlns:a16="http://schemas.microsoft.com/office/drawing/2014/main" id="{E11BECD4-ABCE-E133-8A69-290E6BADFA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2174" y="313113"/>
            <a:ext cx="8567651" cy="1129607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s-ES" sz="4000" b="1" dirty="0">
                <a:solidFill>
                  <a:schemeClr val="accent6">
                    <a:lumMod val="75000"/>
                  </a:schemeClr>
                </a:solidFill>
              </a:rPr>
              <a:t>Objetivos de las EVA</a:t>
            </a:r>
            <a:endParaRPr lang="es-CO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1923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0" y="0"/>
            <a:ext cx="11886180" cy="6464329"/>
            <a:chOff x="274320" y="196835"/>
            <a:chExt cx="11886180" cy="6464329"/>
          </a:xfrm>
        </p:grpSpPr>
        <p:pic>
          <p:nvPicPr>
            <p:cNvPr id="6" name="Imagen 2" descr="Mapa&#10;&#10;Descripción generada automáticamente">
              <a:extLst>
                <a:ext uri="{FF2B5EF4-FFF2-40B4-BE49-F238E27FC236}">
                  <a16:creationId xmlns:a16="http://schemas.microsoft.com/office/drawing/2014/main" id="{13E40B86-EC52-893F-D71F-9283744E5E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1249" r="-1" b="11941"/>
            <a:stretch/>
          </p:blipFill>
          <p:spPr>
            <a:xfrm>
              <a:off x="6407996" y="196835"/>
              <a:ext cx="5752504" cy="6464329"/>
            </a:xfrm>
            <a:prstGeom prst="rect">
              <a:avLst/>
            </a:prstGeom>
          </p:spPr>
        </p:pic>
        <p:sp>
          <p:nvSpPr>
            <p:cNvPr id="5" name="8 CuadroTexto">
              <a:extLst>
                <a:ext uri="{FF2B5EF4-FFF2-40B4-BE49-F238E27FC236}">
                  <a16:creationId xmlns:a16="http://schemas.microsoft.com/office/drawing/2014/main" id="{CCD34948-0DE1-4679-BDCC-488AD10EB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4320" y="2636196"/>
              <a:ext cx="5410200" cy="372015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/>
            <a:p>
              <a:pPr algn="just">
                <a:lnSpc>
                  <a:spcPct val="90000"/>
                </a:lnSpc>
                <a:spcBef>
                  <a:spcPts val="600"/>
                </a:spcBef>
                <a:spcAft>
                  <a:spcPts val="1200"/>
                </a:spcAft>
              </a:pPr>
              <a:r>
                <a:rPr lang="en-US" sz="2800" dirty="0"/>
                <a:t>Las </a:t>
              </a:r>
              <a:r>
                <a:rPr lang="en-US" sz="2800" dirty="0" err="1"/>
                <a:t>Evaluaciones</a:t>
              </a:r>
              <a:r>
                <a:rPr lang="en-US" sz="2800" dirty="0"/>
                <a:t> </a:t>
              </a:r>
              <a:r>
                <a:rPr lang="en-US" sz="2800" dirty="0" err="1"/>
                <a:t>Agropecuarias</a:t>
              </a:r>
              <a:r>
                <a:rPr lang="en-US" sz="2800" dirty="0"/>
                <a:t> </a:t>
              </a:r>
              <a:r>
                <a:rPr lang="en-US" sz="2800" dirty="0" err="1"/>
                <a:t>Municipales</a:t>
              </a:r>
              <a:r>
                <a:rPr lang="en-US" sz="2800" dirty="0"/>
                <a:t> (EVA), </a:t>
              </a:r>
              <a:r>
                <a:rPr lang="en-US" sz="2800" dirty="0" err="1"/>
                <a:t>como</a:t>
              </a:r>
              <a:r>
                <a:rPr lang="en-US" sz="2800" dirty="0"/>
                <a:t> base de </a:t>
              </a:r>
              <a:r>
                <a:rPr lang="en-US" sz="2800" dirty="0" err="1"/>
                <a:t>información</a:t>
              </a:r>
              <a:r>
                <a:rPr lang="en-US" sz="2800" dirty="0"/>
                <a:t> y </a:t>
              </a:r>
              <a:r>
                <a:rPr lang="en-US" sz="2800" dirty="0" err="1"/>
                <a:t>conocimiento</a:t>
              </a:r>
              <a:r>
                <a:rPr lang="en-US" sz="2800" dirty="0"/>
                <a:t> </a:t>
              </a:r>
              <a:r>
                <a:rPr lang="en-US" sz="2800" dirty="0" err="1"/>
                <a:t>sobre</a:t>
              </a:r>
              <a:r>
                <a:rPr lang="en-US" sz="2800" dirty="0"/>
                <a:t> la </a:t>
              </a:r>
              <a:r>
                <a:rPr lang="en-US" sz="2800" dirty="0" err="1"/>
                <a:t>oferta</a:t>
              </a:r>
              <a:r>
                <a:rPr lang="en-US" sz="2800" dirty="0"/>
                <a:t> </a:t>
              </a:r>
              <a:r>
                <a:rPr lang="en-US" sz="2800" dirty="0" err="1"/>
                <a:t>productiva</a:t>
              </a:r>
              <a:r>
                <a:rPr lang="en-US" sz="2800" dirty="0"/>
                <a:t> </a:t>
              </a:r>
              <a:r>
                <a:rPr lang="en-US" sz="2800" dirty="0" err="1"/>
                <a:t>agropecuaria</a:t>
              </a:r>
              <a:r>
                <a:rPr lang="en-US" sz="2800" dirty="0"/>
                <a:t>, </a:t>
              </a:r>
              <a:r>
                <a:rPr lang="en-US" sz="2800" dirty="0" err="1"/>
                <a:t>recopilan</a:t>
              </a:r>
              <a:r>
                <a:rPr lang="en-US" sz="2800" dirty="0"/>
                <a:t> la </a:t>
              </a:r>
              <a:r>
                <a:rPr lang="en-US" sz="2800" dirty="0" err="1"/>
                <a:t>información</a:t>
              </a:r>
              <a:r>
                <a:rPr lang="en-US" sz="2800" dirty="0"/>
                <a:t> de </a:t>
              </a:r>
              <a:r>
                <a:rPr lang="en-US" sz="2800" dirty="0" err="1"/>
                <a:t>los</a:t>
              </a:r>
              <a:r>
                <a:rPr lang="en-US" sz="2800" dirty="0"/>
                <a:t> </a:t>
              </a:r>
              <a:r>
                <a:rPr lang="en-US" sz="2800" dirty="0" err="1"/>
                <a:t>sectores</a:t>
              </a:r>
              <a:r>
                <a:rPr lang="en-US" sz="2800" dirty="0"/>
                <a:t> </a:t>
              </a:r>
              <a:r>
                <a:rPr lang="en-US" sz="2800" dirty="0" err="1"/>
                <a:t>agrícola</a:t>
              </a:r>
              <a:r>
                <a:rPr lang="en-US" sz="2800" dirty="0"/>
                <a:t> y </a:t>
              </a:r>
              <a:r>
                <a:rPr lang="en-US" sz="2800" dirty="0" err="1"/>
                <a:t>pecuario</a:t>
              </a:r>
              <a:r>
                <a:rPr lang="en-US" sz="2800" dirty="0"/>
                <a:t> para </a:t>
              </a:r>
              <a:r>
                <a:rPr lang="en-US" sz="2800" dirty="0" err="1"/>
                <a:t>los</a:t>
              </a:r>
              <a:r>
                <a:rPr lang="en-US" sz="2800" dirty="0"/>
                <a:t> 32 </a:t>
              </a:r>
              <a:r>
                <a:rPr lang="en-US" sz="2800" dirty="0" err="1"/>
                <a:t>departamentos</a:t>
              </a:r>
              <a:r>
                <a:rPr lang="en-US" sz="2800" dirty="0"/>
                <a:t>, </a:t>
              </a:r>
              <a:r>
                <a:rPr lang="en-US" sz="2800" dirty="0" err="1"/>
                <a:t>en</a:t>
              </a:r>
              <a:r>
                <a:rPr lang="en-US" sz="2800" dirty="0"/>
                <a:t> </a:t>
              </a:r>
              <a:r>
                <a:rPr lang="en-US" sz="2800" dirty="0" err="1"/>
                <a:t>los</a:t>
              </a:r>
              <a:r>
                <a:rPr lang="en-US" sz="2800" dirty="0"/>
                <a:t> 1.104 </a:t>
              </a:r>
              <a:r>
                <a:rPr lang="en-US" sz="2800" dirty="0" err="1"/>
                <a:t>municipios</a:t>
              </a:r>
              <a:endParaRPr lang="en-US" sz="2800" dirty="0"/>
            </a:p>
          </p:txBody>
        </p:sp>
      </p:grpSp>
      <p:sp>
        <p:nvSpPr>
          <p:cNvPr id="7" name="Título 6">
            <a:extLst>
              <a:ext uri="{FF2B5EF4-FFF2-40B4-BE49-F238E27FC236}">
                <a16:creationId xmlns:a16="http://schemas.microsoft.com/office/drawing/2014/main" id="{03C1AB06-8C45-44EA-9BCD-260332E09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4643" y="664990"/>
            <a:ext cx="5059877" cy="1624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Alcance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4000" b="1" dirty="0" err="1">
                <a:solidFill>
                  <a:schemeClr val="accent6">
                    <a:lumMod val="75000"/>
                  </a:schemeClr>
                </a:solidFill>
              </a:rPr>
              <a:t>Geográfico</a:t>
            </a:r>
            <a:endParaRPr lang="en-US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37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>
            <a:extLst>
              <a:ext uri="{FF2B5EF4-FFF2-40B4-BE49-F238E27FC236}">
                <a16:creationId xmlns:a16="http://schemas.microsoft.com/office/drawing/2014/main" id="{CB72B825-E421-9F18-9FC4-E7636EEC8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268" y="424664"/>
            <a:ext cx="4713317" cy="647154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000" b="1" dirty="0">
                <a:solidFill>
                  <a:schemeClr val="accent6">
                    <a:lumMod val="75000"/>
                  </a:schemeClr>
                </a:solidFill>
              </a:rPr>
              <a:t>Alcance temático</a:t>
            </a:r>
          </a:p>
        </p:txBody>
      </p:sp>
      <p:sp>
        <p:nvSpPr>
          <p:cNvPr id="9" name="Marcador de texto 3">
            <a:extLst>
              <a:ext uri="{FF2B5EF4-FFF2-40B4-BE49-F238E27FC236}">
                <a16:creationId xmlns:a16="http://schemas.microsoft.com/office/drawing/2014/main" id="{8BCD3E8B-339D-49DA-D782-EE340A3E78B1}"/>
              </a:ext>
            </a:extLst>
          </p:cNvPr>
          <p:cNvSpPr txBox="1">
            <a:spLocks/>
          </p:cNvSpPr>
          <p:nvPr/>
        </p:nvSpPr>
        <p:spPr>
          <a:xfrm>
            <a:off x="379877" y="1069139"/>
            <a:ext cx="11376036" cy="227039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000" dirty="0"/>
              <a:t>Cubre las actividades agropecuarias desarrolladas en el país</a:t>
            </a:r>
          </a:p>
          <a:p>
            <a:pPr marL="0" indent="0" algn="just">
              <a:buNone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Agrícolas</a:t>
            </a:r>
          </a:p>
          <a:p>
            <a:pPr algn="just"/>
            <a:r>
              <a:rPr lang="es-MX" sz="2000" dirty="0"/>
              <a:t> 156 especies vegetales cultivadas y reportadas</a:t>
            </a:r>
          </a:p>
          <a:p>
            <a:pPr algn="just"/>
            <a:r>
              <a:rPr lang="es-MX" sz="2000" dirty="0"/>
              <a:t> 211 cultivos (Sistema de producción, variedad, nivel de tecnificación, entre otras)</a:t>
            </a:r>
          </a:p>
          <a:p>
            <a:pPr marL="0" indent="0" algn="just">
              <a:buNone/>
            </a:pPr>
            <a:r>
              <a:rPr lang="es-MX" sz="2000" b="1" dirty="0">
                <a:solidFill>
                  <a:schemeClr val="accent6">
                    <a:lumMod val="75000"/>
                  </a:schemeClr>
                </a:solidFill>
              </a:rPr>
              <a:t>Pecuarias</a:t>
            </a:r>
          </a:p>
          <a:p>
            <a:pPr algn="just"/>
            <a:r>
              <a:rPr lang="es-MX" sz="2000" dirty="0"/>
              <a:t> Inventario de 7 especies</a:t>
            </a:r>
            <a:r>
              <a:rPr lang="es-MX" dirty="0"/>
              <a:t> 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E70A2C8E-1A05-C5B7-8918-A2C1BB911EFF}"/>
              </a:ext>
            </a:extLst>
          </p:cNvPr>
          <p:cNvSpPr txBox="1">
            <a:spLocks/>
          </p:cNvSpPr>
          <p:nvPr/>
        </p:nvSpPr>
        <p:spPr>
          <a:xfrm>
            <a:off x="1788800" y="3771530"/>
            <a:ext cx="8285339" cy="647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rgbClr val="7D9837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>
                <a:solidFill>
                  <a:schemeClr val="accent6">
                    <a:lumMod val="75000"/>
                  </a:schemeClr>
                </a:solidFill>
              </a:rPr>
              <a:t>Frecuencia de levantamiento de datos</a:t>
            </a:r>
          </a:p>
        </p:txBody>
      </p:sp>
      <p:sp>
        <p:nvSpPr>
          <p:cNvPr id="12" name="Marcador de texto 3">
            <a:extLst>
              <a:ext uri="{FF2B5EF4-FFF2-40B4-BE49-F238E27FC236}">
                <a16:creationId xmlns:a16="http://schemas.microsoft.com/office/drawing/2014/main" id="{5BC105D2-71FC-1061-343A-33B39E7574D7}"/>
              </a:ext>
            </a:extLst>
          </p:cNvPr>
          <p:cNvSpPr txBox="1">
            <a:spLocks/>
          </p:cNvSpPr>
          <p:nvPr/>
        </p:nvSpPr>
        <p:spPr>
          <a:xfrm>
            <a:off x="379877" y="4598566"/>
            <a:ext cx="10298100" cy="163563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2000" dirty="0"/>
              <a:t>Dos mediciones en el año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Primer semestre: Cultivos transitorios sembrados y cosechados en ese semestre en municipios representativos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dirty="0"/>
              <a:t>Segundo semestre: Actividad agropecuaria Nacional</a:t>
            </a:r>
          </a:p>
          <a:p>
            <a:r>
              <a:rPr lang="es-MX" dirty="0"/>
              <a:t> </a:t>
            </a:r>
          </a:p>
        </p:txBody>
      </p:sp>
    </p:spTree>
    <p:extLst>
      <p:ext uri="{BB962C8B-B14F-4D97-AF65-F5344CB8AC3E}">
        <p14:creationId xmlns:p14="http://schemas.microsoft.com/office/powerpoint/2010/main" val="3279253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5">
            <a:extLst>
              <a:ext uri="{FF2B5EF4-FFF2-40B4-BE49-F238E27FC236}">
                <a16:creationId xmlns:a16="http://schemas.microsoft.com/office/drawing/2014/main" id="{C838E14D-DF96-DDFF-162A-6E62444B8E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9964857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1797547" y="711945"/>
            <a:ext cx="8357062" cy="712122"/>
          </a:xfrm>
        </p:spPr>
        <p:txBody>
          <a:bodyPr>
            <a:normAutofit/>
          </a:bodyPr>
          <a:lstStyle/>
          <a:p>
            <a:r>
              <a:rPr lang="es-MX" sz="4000" dirty="0">
                <a:solidFill>
                  <a:schemeClr val="accent6">
                    <a:lumMod val="75000"/>
                  </a:schemeClr>
                </a:solidFill>
              </a:rPr>
              <a:t>Plan de ejecución EVA 2024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3323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UPRA 20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36C9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UPRA 2023">
      <a:majorFont>
        <a:latin typeface="Nunito Sans ExtraBold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2D74CFCBEDA33498BF6A130A112C08D" ma:contentTypeVersion="13" ma:contentTypeDescription="Crear nuevo documento." ma:contentTypeScope="" ma:versionID="190e5687b71c15be896e4154ca577b2c">
  <xsd:schema xmlns:xsd="http://www.w3.org/2001/XMLSchema" xmlns:xs="http://www.w3.org/2001/XMLSchema" xmlns:p="http://schemas.microsoft.com/office/2006/metadata/properties" xmlns:ns2="4efac27c-875e-4cc4-8c3b-151eed8cf757" xmlns:ns3="8d12a09d-a130-4ab0-a7c3-418c4c459965" targetNamespace="http://schemas.microsoft.com/office/2006/metadata/properties" ma:root="true" ma:fieldsID="ad4753d677320e3f5f202f5827ec677a" ns2:_="" ns3:_="">
    <xsd:import namespace="4efac27c-875e-4cc4-8c3b-151eed8cf757"/>
    <xsd:import namespace="8d12a09d-a130-4ab0-a7c3-418c4c45996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fac27c-875e-4cc4-8c3b-151eed8cf7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6" nillable="true" ma:taxonomy="true" ma:internalName="lcf76f155ced4ddcb4097134ff3c332f" ma:taxonomyFieldName="MediaServiceImageTags" ma:displayName="Etiquetas de imagen" ma:readOnly="false" ma:fieldId="{5cf76f15-5ced-4ddc-b409-7134ff3c332f}" ma:taxonomyMulti="true" ma:sspId="a953dc2c-0b01-4691-9f90-5ef86a1698c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12a09d-a130-4ab0-a7c3-418c4c4599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eb553974-f830-4306-a70f-5c5c8a026f5d}" ma:internalName="TaxCatchAll" ma:showField="CatchAllData" ma:web="8d12a09d-a130-4ab0-a7c3-418c4c45996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efac27c-875e-4cc4-8c3b-151eed8cf757">
      <Terms xmlns="http://schemas.microsoft.com/office/infopath/2007/PartnerControls"/>
    </lcf76f155ced4ddcb4097134ff3c332f>
    <TaxCatchAll xmlns="8d12a09d-a130-4ab0-a7c3-418c4c45996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9A3DC7B-89B5-472A-B93A-5FA6FDA6C938}">
  <ds:schemaRefs>
    <ds:schemaRef ds:uri="4efac27c-875e-4cc4-8c3b-151eed8cf757"/>
    <ds:schemaRef ds:uri="8d12a09d-a130-4ab0-a7c3-418c4c45996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B42C7C-D391-4691-8746-20646D6DAEC2}">
  <ds:schemaRefs>
    <ds:schemaRef ds:uri="http://www.w3.org/XML/1998/namespace"/>
    <ds:schemaRef ds:uri="4efac27c-875e-4cc4-8c3b-151eed8cf757"/>
    <ds:schemaRef ds:uri="http://schemas.openxmlformats.org/package/2006/metadata/core-properties"/>
    <ds:schemaRef ds:uri="http://schemas.microsoft.com/office/2006/documentManagement/types"/>
    <ds:schemaRef ds:uri="8d12a09d-a130-4ab0-a7c3-418c4c459965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83803D3-5821-45A2-B4B3-DFB83F74B2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1163</TotalTime>
  <Words>536</Words>
  <Application>Microsoft Office PowerPoint</Application>
  <PresentationFormat>Panorámica</PresentationFormat>
  <Paragraphs>73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9" baseType="lpstr">
      <vt:lpstr>Arial </vt:lpstr>
      <vt:lpstr>Aptos</vt:lpstr>
      <vt:lpstr>Wingdings</vt:lpstr>
      <vt:lpstr>Arial Black</vt:lpstr>
      <vt:lpstr>Arial</vt:lpstr>
      <vt:lpstr>Nunito Sans</vt:lpstr>
      <vt:lpstr>Verdana</vt:lpstr>
      <vt:lpstr>Nunito Sans ExtraBold</vt:lpstr>
      <vt:lpstr>Tema de Office</vt:lpstr>
      <vt:lpstr>Presentación de PowerPoint</vt:lpstr>
      <vt:lpstr>Presentación de PowerPoint</vt:lpstr>
      <vt:lpstr>Presentación de PowerPoint</vt:lpstr>
      <vt:lpstr>Estructura del Proyecto</vt:lpstr>
      <vt:lpstr>Presentación de PowerPoint</vt:lpstr>
      <vt:lpstr>Objetivos de las EVA</vt:lpstr>
      <vt:lpstr>Alcance Geográfico</vt:lpstr>
      <vt:lpstr>Alcance temático</vt:lpstr>
      <vt:lpstr>Plan de ejecución EVA 2024</vt:lpstr>
      <vt:lpstr>Plan de acompañamiento y seguimiento a las Secretarías de Agricultura Departamentales - SAD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Luz Amparo Gallego Alzate</cp:lastModifiedBy>
  <cp:revision>138</cp:revision>
  <dcterms:created xsi:type="dcterms:W3CDTF">2019-02-12T04:28:07Z</dcterms:created>
  <dcterms:modified xsi:type="dcterms:W3CDTF">2024-10-15T20:49:26Z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0x010100A2D74CFCBEDA33498BF6A130A112C08D</vt:lpwstr>
  </property>
  <property fmtid="{D5CDD505-2E9C-101B-9397-08002B2CF9AE}" pid="3" name="MediaServiceImageTags">
    <vt:lpwstr/>
  </property>
</Properties>
</file>